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47"/>
  </p:notesMasterIdLst>
  <p:sldIdLst>
    <p:sldId id="256" r:id="rId2"/>
    <p:sldId id="451" r:id="rId3"/>
    <p:sldId id="450" r:id="rId4"/>
    <p:sldId id="404" r:id="rId5"/>
    <p:sldId id="447" r:id="rId6"/>
    <p:sldId id="421" r:id="rId7"/>
    <p:sldId id="420" r:id="rId8"/>
    <p:sldId id="448" r:id="rId9"/>
    <p:sldId id="367" r:id="rId10"/>
    <p:sldId id="439" r:id="rId11"/>
    <p:sldId id="377" r:id="rId12"/>
    <p:sldId id="379" r:id="rId13"/>
    <p:sldId id="436" r:id="rId14"/>
    <p:sldId id="257" r:id="rId15"/>
    <p:sldId id="258" r:id="rId16"/>
    <p:sldId id="432" r:id="rId17"/>
    <p:sldId id="431" r:id="rId18"/>
    <p:sldId id="260" r:id="rId19"/>
    <p:sldId id="433" r:id="rId20"/>
    <p:sldId id="263" r:id="rId21"/>
    <p:sldId id="264" r:id="rId22"/>
    <p:sldId id="265" r:id="rId23"/>
    <p:sldId id="267" r:id="rId24"/>
    <p:sldId id="437" r:id="rId25"/>
    <p:sldId id="269" r:id="rId26"/>
    <p:sldId id="424" r:id="rId27"/>
    <p:sldId id="425" r:id="rId28"/>
    <p:sldId id="426" r:id="rId29"/>
    <p:sldId id="419" r:id="rId30"/>
    <p:sldId id="401" r:id="rId31"/>
    <p:sldId id="362" r:id="rId32"/>
    <p:sldId id="409" r:id="rId33"/>
    <p:sldId id="422" r:id="rId34"/>
    <p:sldId id="438" r:id="rId35"/>
    <p:sldId id="446" r:id="rId36"/>
    <p:sldId id="423" r:id="rId37"/>
    <p:sldId id="427" r:id="rId38"/>
    <p:sldId id="428" r:id="rId39"/>
    <p:sldId id="441" r:id="rId40"/>
    <p:sldId id="391" r:id="rId41"/>
    <p:sldId id="395" r:id="rId42"/>
    <p:sldId id="442" r:id="rId43"/>
    <p:sldId id="259" r:id="rId44"/>
    <p:sldId id="266" r:id="rId45"/>
    <p:sldId id="434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29"/>
  </p:normalViewPr>
  <p:slideViewPr>
    <p:cSldViewPr snapToGrid="0">
      <p:cViewPr>
        <p:scale>
          <a:sx n="135" d="100"/>
          <a:sy n="135" d="100"/>
        </p:scale>
        <p:origin x="424" y="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quascirev.2016.10.00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http://</a:t>
            </a:r>
            <a:r>
              <a:rPr lang="en-US" sz="9600" dirty="0" err="1"/>
              <a:t>www.climatecodered.org</a:t>
            </a:r>
            <a:r>
              <a:rPr lang="en-US" sz="9600" dirty="0"/>
              <a:t>/2011/01/rethinking-safe-climate-have-we-</a:t>
            </a:r>
            <a:r>
              <a:rPr lang="en-US" sz="9600" dirty="0" err="1"/>
              <a:t>already.html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61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098BA1-4F8E-3D4B-A7D8-259BD4CBF9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A7B599DB-19DB-9640-B5AA-1A9531234BA5}" type="slidenum">
              <a:rPr lang="en-US" altLang="x-none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B43C03AB-046C-054E-95C3-46564FDE1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96618E98-ADE5-BE4A-9F45-0E152B49B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x-none" altLang="x-none" sz="9600" dirty="0"/>
          </a:p>
        </p:txBody>
      </p:sp>
    </p:spTree>
    <p:extLst>
      <p:ext uri="{BB962C8B-B14F-4D97-AF65-F5344CB8AC3E}">
        <p14:creationId xmlns:p14="http://schemas.microsoft.com/office/powerpoint/2010/main" val="3572123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135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c05de8c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c05de8c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c05de8c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c05de8c2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c05de8c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c05de8c2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669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c05de8c2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c05de8c2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716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64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494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d0a45c3e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d0a45c3e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d0a45c3ea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d0a45c3ea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d0a45c3ea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d0a45c3ea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" dirty="0"/>
              <a:t>Loss of autumn sea ice coverage since 2002 =&gt; more open water to the west and northwest of </a:t>
            </a:r>
            <a:r>
              <a:rPr lang="en" dirty="0" err="1"/>
              <a:t>Utqiagvik</a:t>
            </a:r>
            <a:r>
              <a:rPr lang="en" dirty="0"/>
              <a:t> which leads to exceptionally warm Octobers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d0a45c3ea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d0a45c3ea_0_6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554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/>
              <a:t>The image at left shows Ice core researchers from AWI drilling at the </a:t>
            </a:r>
            <a:r>
              <a:rPr lang="en-US" sz="9600" dirty="0" err="1"/>
              <a:t>EastGRIP</a:t>
            </a:r>
            <a:r>
              <a:rPr lang="en-US" sz="9600" dirty="0"/>
              <a:t> ice core site Greenland</a:t>
            </a:r>
          </a:p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09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4400" dirty="0"/>
              <a:t>For those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26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84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67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08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7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25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102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52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65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30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324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747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2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87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30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490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https://</a:t>
            </a:r>
            <a:r>
              <a:rPr lang="en-US" sz="9600" dirty="0" err="1"/>
              <a:t>www.researchgate.net</a:t>
            </a:r>
            <a:r>
              <a:rPr lang="en-US" sz="9600" dirty="0"/>
              <a:t>/publication/280316525_Chapter_20_Extreme_weather_and_resilience_of_the_global_food_system/</a:t>
            </a:r>
            <a:r>
              <a:rPr lang="en-US" sz="9600" dirty="0" err="1"/>
              <a:t>figures?lo</a:t>
            </a:r>
            <a:r>
              <a:rPr lang="en-US" sz="9600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12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https://</a:t>
            </a:r>
            <a:r>
              <a:rPr lang="en-US" sz="9600" dirty="0" err="1"/>
              <a:t>www.researchgate.net</a:t>
            </a:r>
            <a:r>
              <a:rPr lang="en-US" sz="9600" dirty="0"/>
              <a:t>/publication/280316525_Chapter_20_Extreme_weather_and_resilience_of_the_global_food_system/</a:t>
            </a:r>
            <a:r>
              <a:rPr lang="en-US" sz="9600" dirty="0" err="1"/>
              <a:t>figures?lo</a:t>
            </a:r>
            <a:r>
              <a:rPr lang="en-US" sz="9600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010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https://</a:t>
            </a:r>
            <a:r>
              <a:rPr lang="en-US" sz="9600" dirty="0" err="1"/>
              <a:t>www.researchgate.net</a:t>
            </a:r>
            <a:r>
              <a:rPr lang="en-US" sz="9600" dirty="0"/>
              <a:t>/publication/280316525_Chapter_20_Extreme_weather_and_resilience_of_the_global_food_system/</a:t>
            </a:r>
            <a:r>
              <a:rPr lang="en-US" sz="9600" dirty="0" err="1"/>
              <a:t>figures?lo</a:t>
            </a:r>
            <a:r>
              <a:rPr lang="en-US" sz="9600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662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6871ac3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6871ac3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d0a45c3ea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d0a45c3ea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d0a45c3e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d0a45c3e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990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53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Patton, H., Hubbard, A.,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Andreassen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Winsborrow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Stroeven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A.P., 2016. The build-up, configuration, and dynamical sensitivity of the Eurasian ice-sheet complex to Late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Weichselian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climatic and oceanic forcing. Quaternary Science Reviews 153, 97–121.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https://doi.org/10.1016/j.quascirev.2016.10.009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29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45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871ac34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871ac34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909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http://</a:t>
            </a:r>
            <a:r>
              <a:rPr lang="en-US" sz="9600" dirty="0" err="1"/>
              <a:t>www.climatecodered.org</a:t>
            </a:r>
            <a:r>
              <a:rPr lang="en-US" sz="9600" dirty="0"/>
              <a:t>/2011/01/rethinking-safe-climate-have-we-</a:t>
            </a:r>
            <a:r>
              <a:rPr lang="en-US" sz="9600" dirty="0" err="1"/>
              <a:t>already.html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00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339800" y="2125775"/>
            <a:ext cx="8453100" cy="157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339925" y="3856800"/>
            <a:ext cx="84531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205218" y="201292"/>
            <a:ext cx="408900" cy="3819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100882" y="201292"/>
            <a:ext cx="408900" cy="3819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2F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19" y="201292"/>
            <a:ext cx="408900" cy="3819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33600" y="829550"/>
            <a:ext cx="2566200" cy="89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233600" y="1798300"/>
            <a:ext cx="2566200" cy="29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6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91875" y="559300"/>
            <a:ext cx="48135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2F2F2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2F2F2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2F2F2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2F2F2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2F2F2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2F2F2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2F2F2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2F2F2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rgbClr val="2F2F2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91900" y="2053713"/>
            <a:ext cx="2367600" cy="253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2737929" y="2053713"/>
            <a:ext cx="2367600" cy="253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9"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4017625" y="307825"/>
            <a:ext cx="2378700" cy="43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2"/>
          </p:nvPr>
        </p:nvSpPr>
        <p:spPr>
          <a:xfrm>
            <a:off x="6452850" y="307825"/>
            <a:ext cx="2389800" cy="43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AUTOLAYOUT_11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0"/>
          <p:cNvSpPr/>
          <p:nvPr/>
        </p:nvSpPr>
        <p:spPr>
          <a:xfrm>
            <a:off x="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20"/>
          <p:cNvGrpSpPr/>
          <p:nvPr/>
        </p:nvGrpSpPr>
        <p:grpSpPr>
          <a:xfrm>
            <a:off x="6096350" y="0"/>
            <a:ext cx="3047700" cy="431400"/>
            <a:chOff x="6096400" y="0"/>
            <a:chExt cx="3047700" cy="431400"/>
          </a:xfrm>
        </p:grpSpPr>
        <p:sp>
          <p:nvSpPr>
            <p:cNvPr id="97" name="Google Shape;97;p20"/>
            <p:cNvSpPr/>
            <p:nvPr/>
          </p:nvSpPr>
          <p:spPr>
            <a:xfrm>
              <a:off x="6096400" y="0"/>
              <a:ext cx="3047700" cy="2157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0"/>
            <p:cNvSpPr/>
            <p:nvPr/>
          </p:nvSpPr>
          <p:spPr>
            <a:xfrm>
              <a:off x="6096400" y="215700"/>
              <a:ext cx="3047700" cy="215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0"/>
            <p:cNvSpPr/>
            <p:nvPr/>
          </p:nvSpPr>
          <p:spPr>
            <a:xfrm>
              <a:off x="6096400" y="215702"/>
              <a:ext cx="3047700" cy="558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6293125" y="554050"/>
            <a:ext cx="2665500" cy="137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6293125" y="2000350"/>
            <a:ext cx="2665500" cy="254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●"/>
              <a:defRPr sz="1200">
                <a:solidFill>
                  <a:srgbClr val="616161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200"/>
              <a:buChar char="○"/>
              <a:defRPr sz="1200">
                <a:solidFill>
                  <a:srgbClr val="616161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200"/>
              <a:buChar char="■"/>
              <a:defRPr sz="12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AUTOLAYOUT_13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017625" y="307825"/>
            <a:ext cx="2378700" cy="43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2"/>
          </p:nvPr>
        </p:nvSpPr>
        <p:spPr>
          <a:xfrm>
            <a:off x="6452850" y="307825"/>
            <a:ext cx="2389800" cy="43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AUTOLAYOUT_15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8">
  <p:cSld name="AUTOLAYOUT_16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3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3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3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5135-1408-7546-B6F1-58CEC132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D4C5D-9C76-3846-83E6-2676C0CA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98D6B-CFC1-3740-999D-BAB6A21F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12/4/20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04D4A-5361-2B4E-A033-F0969F02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A916F-D0F9-C847-A77D-5397D371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6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s.fau.edu/ces/nasa/images/module_3/OxygenIsotope.gi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tarcticglaciers.org/glaciers-and-climate/ice-cores/ice-core-basics/%23jp-carousel-5901" TargetMode="External"/><Relationship Id="rId13" Type="http://schemas.openxmlformats.org/officeDocument/2006/relationships/hyperlink" Target="https://www.livescience.com/42562-antarctic-ice-shelf-collapse-cause.html" TargetMode="External"/><Relationship Id="rId3" Type="http://schemas.openxmlformats.org/officeDocument/2006/relationships/hyperlink" Target="https://genesismission.jpl.nasa.gov/gm2/science/atoms.htm" TargetMode="External"/><Relationship Id="rId7" Type="http://schemas.openxmlformats.org/officeDocument/2006/relationships/hyperlink" Target="https://www.marinebio.net/marinescience/01intro/woclass.htm" TargetMode="External"/><Relationship Id="rId12" Type="http://schemas.openxmlformats.org/officeDocument/2006/relationships/hyperlink" Target="http://www.climatecodered.org/2011/01/rethinking-safe-climate-have-we-already.html" TargetMode="External"/><Relationship Id="rId2" Type="http://schemas.openxmlformats.org/officeDocument/2006/relationships/notesSlide" Target="../notesSlides/notesSlide36.xml"/><Relationship Id="rId16" Type="http://schemas.openxmlformats.org/officeDocument/2006/relationships/hyperlink" Target="https://www.universetoday.com/39012/milankovitch-cycle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commons.wikimedia.org/wiki/File:Mass_Spectrometer_Schematic.svg" TargetMode="External"/><Relationship Id="rId11" Type="http://schemas.openxmlformats.org/officeDocument/2006/relationships/hyperlink" Target="https://climate.nasa.gov/news/2749/ramp-up-in-antarctic-ice-loss-speeds-sea-level-rise/" TargetMode="External"/><Relationship Id="rId5" Type="http://schemas.openxmlformats.org/officeDocument/2006/relationships/hyperlink" Target="https://earthobservatory.nasa.gov/features/Paleoclimatology_OxygenBalance" TargetMode="External"/><Relationship Id="rId15" Type="http://schemas.openxmlformats.org/officeDocument/2006/relationships/hyperlink" Target="https://www.nasa.gov/feature/goddard/2019/a-decade-of-icebridge-alaska-flights" TargetMode="External"/><Relationship Id="rId10" Type="http://schemas.openxmlformats.org/officeDocument/2006/relationships/hyperlink" Target="https://www.astrobio.net/also-in-news/greenland-ice-sheet-vulnerable-climate-change-previously-thought/" TargetMode="External"/><Relationship Id="rId4" Type="http://schemas.openxmlformats.org/officeDocument/2006/relationships/hyperlink" Target="http://www.ces.fau.edu/nasa/module-3/how-is-temperature-measured/isotopes.php" TargetMode="External"/><Relationship Id="rId9" Type="http://schemas.openxmlformats.org/officeDocument/2006/relationships/hyperlink" Target="https://doi.org/10.1016/j.quascirev.2016.10.009" TargetMode="External"/><Relationship Id="rId14" Type="http://schemas.openxmlformats.org/officeDocument/2006/relationships/hyperlink" Target="http://www.antarcticglaciers.org/glaciers-and-climate/what-is-the-global-volume-of-land-ice-and-how-is-it-changing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pennyrowe/permafrost" TargetMode="External"/><Relationship Id="rId3" Type="http://schemas.openxmlformats.org/officeDocument/2006/relationships/image" Target="../media/image28.tiff"/><Relationship Id="rId7" Type="http://schemas.openxmlformats.org/officeDocument/2006/relationships/hyperlink" Target="https://www.kaggle.com/pennyrowe/ice_core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kaggle.com/pennyrowe/arctic-ice-images-1" TargetMode="External"/><Relationship Id="rId5" Type="http://schemas.openxmlformats.org/officeDocument/2006/relationships/image" Target="../media/image30.png"/><Relationship Id="rId10" Type="http://schemas.openxmlformats.org/officeDocument/2006/relationships/hyperlink" Target="https://www.kaggle.com/pennyrowe/sea-ice-melt-1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www.kaggle.com/pennyrowe/polar-spectra-1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jpe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 amt="65000"/>
          </a:blip>
          <a:srcRect t="29" b="29"/>
          <a:stretch/>
        </p:blipFill>
        <p:spPr>
          <a:xfrm>
            <a:off x="0" y="18663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>
            <a:spLocks noGrp="1"/>
          </p:cNvSpPr>
          <p:nvPr>
            <p:ph type="ctrTitle"/>
          </p:nvPr>
        </p:nvSpPr>
        <p:spPr>
          <a:xfrm>
            <a:off x="345450" y="320551"/>
            <a:ext cx="8453100" cy="15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Temperature and Atmospheric CO</a:t>
            </a:r>
            <a:r>
              <a:rPr lang="en" sz="2800" dirty="0"/>
              <a:t>2</a:t>
            </a:r>
            <a:r>
              <a:rPr lang="en" dirty="0"/>
              <a:t>  </a:t>
            </a:r>
            <a:endParaRPr dirty="0"/>
          </a:p>
        </p:txBody>
      </p:sp>
      <p:sp>
        <p:nvSpPr>
          <p:cNvPr id="135" name="Google Shape;135;p24"/>
          <p:cNvSpPr txBox="1"/>
          <p:nvPr/>
        </p:nvSpPr>
        <p:spPr>
          <a:xfrm>
            <a:off x="6443300" y="4807325"/>
            <a:ext cx="2646600" cy="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NOAA Research 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6D6BB9-822C-1D4A-AF49-267E684318BE}"/>
              </a:ext>
            </a:extLst>
          </p:cNvPr>
          <p:cNvSpPr/>
          <p:nvPr/>
        </p:nvSpPr>
        <p:spPr>
          <a:xfrm>
            <a:off x="2295430" y="2020915"/>
            <a:ext cx="4491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chemeClr val="bg1"/>
                </a:solidFill>
              </a:rPr>
              <a:t>Penny Rowe, Anoushka </a:t>
            </a:r>
            <a:r>
              <a:rPr lang="en" sz="2400" dirty="0" err="1">
                <a:solidFill>
                  <a:schemeClr val="bg1"/>
                </a:solidFill>
              </a:rPr>
              <a:t>Adhav</a:t>
            </a:r>
            <a:r>
              <a:rPr lang="en" sz="2400" dirty="0">
                <a:solidFill>
                  <a:schemeClr val="bg1"/>
                </a:solidFill>
              </a:rPr>
              <a:t>, Emma Sevier, Steven </a:t>
            </a:r>
            <a:r>
              <a:rPr lang="en" sz="2400" dirty="0" err="1">
                <a:solidFill>
                  <a:schemeClr val="bg1"/>
                </a:solidFill>
              </a:rPr>
              <a:t>Neshyba</a:t>
            </a:r>
            <a:r>
              <a:rPr lang="en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47" y="0"/>
            <a:ext cx="2245659" cy="4890789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Climate has remained pretty steady in the last 10,000 years</a:t>
            </a:r>
            <a:br>
              <a:rPr lang="en-US" sz="2700" dirty="0">
                <a:solidFill>
                  <a:schemeClr val="bg1"/>
                </a:solidFill>
              </a:rPr>
            </a:b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Until human-caused Climate Change began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4C1D63-CBF0-2249-8E4E-70C19232F125}"/>
              </a:ext>
            </a:extLst>
          </p:cNvPr>
          <p:cNvGrpSpPr/>
          <p:nvPr/>
        </p:nvGrpSpPr>
        <p:grpSpPr>
          <a:xfrm>
            <a:off x="2232212" y="13995"/>
            <a:ext cx="7199828" cy="4876795"/>
            <a:chOff x="2976282" y="18660"/>
            <a:chExt cx="9599771" cy="6502393"/>
          </a:xfrm>
        </p:grpSpPr>
        <p:pic>
          <p:nvPicPr>
            <p:cNvPr id="16386" name="Picture 2" descr="Image result for temperature of the holocene">
              <a:extLst>
                <a:ext uri="{FF2B5EF4-FFF2-40B4-BE49-F238E27FC236}">
                  <a16:creationId xmlns:a16="http://schemas.microsoft.com/office/drawing/2014/main" id="{9C051530-6DBC-1849-A970-E65FCC2F0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7"/>
            <a:stretch/>
          </p:blipFill>
          <p:spPr bwMode="auto">
            <a:xfrm>
              <a:off x="2976282" y="18660"/>
              <a:ext cx="9197783" cy="65023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10CA76-26A7-6F4D-8C56-59BA0D1F6C5E}"/>
                </a:ext>
              </a:extLst>
            </p:cNvPr>
            <p:cNvSpPr/>
            <p:nvPr/>
          </p:nvSpPr>
          <p:spPr>
            <a:xfrm>
              <a:off x="9780104" y="4855169"/>
              <a:ext cx="2795949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/>
                <a:t>Image courtesy Robert </a:t>
              </a:r>
              <a:r>
                <a:rPr lang="en-US" sz="1800" dirty="0" err="1"/>
                <a:t>Corell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6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Disintegration of Larsen B in 2002</a:t>
            </a:r>
          </a:p>
        </p:txBody>
      </p:sp>
      <p:pic>
        <p:nvPicPr>
          <p:cNvPr id="6146" name="Picture 2" descr="Larsen B ice shelf">
            <a:extLst>
              <a:ext uri="{FF2B5EF4-FFF2-40B4-BE49-F238E27FC236}">
                <a16:creationId xmlns:a16="http://schemas.microsoft.com/office/drawing/2014/main" id="{5BAD5300-3FF2-0641-8144-793FBF63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987"/>
            <a:ext cx="4606071" cy="30659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4FA715-25FA-8D45-B240-93EF66F09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599" y="1147987"/>
            <a:ext cx="3848703" cy="3065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12ED2F-82B3-7E44-82F0-175B7CB95BA3}"/>
              </a:ext>
            </a:extLst>
          </p:cNvPr>
          <p:cNvSpPr txBox="1"/>
          <p:nvPr/>
        </p:nvSpPr>
        <p:spPr>
          <a:xfrm>
            <a:off x="919774" y="722201"/>
            <a:ext cx="25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January 31, 2002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7FBBE8-DE04-9A48-B241-AFE3DC8447E1}"/>
              </a:ext>
            </a:extLst>
          </p:cNvPr>
          <p:cNvSpPr txBox="1"/>
          <p:nvPr/>
        </p:nvSpPr>
        <p:spPr>
          <a:xfrm>
            <a:off x="6006124" y="744263"/>
            <a:ext cx="258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March 5, 2002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0EEC1-A297-4747-82C0-831D96E0190F}"/>
              </a:ext>
            </a:extLst>
          </p:cNvPr>
          <p:cNvSpPr/>
          <p:nvPr/>
        </p:nvSpPr>
        <p:spPr>
          <a:xfrm>
            <a:off x="0" y="3719864"/>
            <a:ext cx="2316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Courtesy NASA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F0C866-0143-5E4E-B09D-3C4C4606373E}"/>
              </a:ext>
            </a:extLst>
          </p:cNvPr>
          <p:cNvSpPr/>
          <p:nvPr/>
        </p:nvSpPr>
        <p:spPr>
          <a:xfrm>
            <a:off x="5277210" y="3719864"/>
            <a:ext cx="2316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Courtesy NASA </a:t>
            </a:r>
          </a:p>
        </p:txBody>
      </p:sp>
    </p:spTree>
    <p:extLst>
      <p:ext uri="{BB962C8B-B14F-4D97-AF65-F5344CB8AC3E}">
        <p14:creationId xmlns:p14="http://schemas.microsoft.com/office/powerpoint/2010/main" val="127025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B47F47-DCAE-E745-AD09-0469CF90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E7DC01E3-79BB-1648-A577-65BFA3870D59}" type="slidenum">
              <a:rPr lang="en-US" altLang="x-none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DA5AA607-888C-654E-B328-57D21566E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9144001" cy="61722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altLang="en-US" sz="2700" dirty="0">
                <a:solidFill>
                  <a:schemeClr val="bg1"/>
                </a:solidFill>
              </a:rPr>
              <a:t>What are the prospects for future sea level rise?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150090-A458-4F4F-B1B6-B1FBD10B9EFF}"/>
              </a:ext>
            </a:extLst>
          </p:cNvPr>
          <p:cNvSpPr/>
          <p:nvPr/>
        </p:nvSpPr>
        <p:spPr>
          <a:xfrm>
            <a:off x="48882" y="3928623"/>
            <a:ext cx="4452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SLE estimates from Davies, 2019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8B4D46-F12B-1B4F-8522-847B8BC7DD4B}"/>
              </a:ext>
            </a:extLst>
          </p:cNvPr>
          <p:cNvGrpSpPr/>
          <p:nvPr/>
        </p:nvGrpSpPr>
        <p:grpSpPr>
          <a:xfrm>
            <a:off x="174260" y="864299"/>
            <a:ext cx="3882639" cy="2710091"/>
            <a:chOff x="232346" y="1152398"/>
            <a:chExt cx="5176852" cy="361345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FD381B2-6BB6-7C42-A125-EB5776D18F64}"/>
                </a:ext>
              </a:extLst>
            </p:cNvPr>
            <p:cNvGrpSpPr/>
            <p:nvPr/>
          </p:nvGrpSpPr>
          <p:grpSpPr>
            <a:xfrm>
              <a:off x="232346" y="1152398"/>
              <a:ext cx="4887979" cy="3613455"/>
              <a:chOff x="228871" y="1437936"/>
              <a:chExt cx="5165215" cy="376447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FA2F1AD-4E23-1249-8EDB-B4A5A75C7661}"/>
                  </a:ext>
                </a:extLst>
              </p:cNvPr>
              <p:cNvGrpSpPr/>
              <p:nvPr/>
            </p:nvGrpSpPr>
            <p:grpSpPr>
              <a:xfrm>
                <a:off x="228871" y="1437936"/>
                <a:ext cx="5165215" cy="3764471"/>
                <a:chOff x="116975" y="3570423"/>
                <a:chExt cx="5165215" cy="3764471"/>
              </a:xfrm>
            </p:grpSpPr>
            <p:pic>
              <p:nvPicPr>
                <p:cNvPr id="1028" name="Picture 4" descr="https://d3i6fh83elv35t.cloudfront.net/static/2018/06/Antarctica-ice-loss-2.gif">
                  <a:extLst>
                    <a:ext uri="{FF2B5EF4-FFF2-40B4-BE49-F238E27FC236}">
                      <a16:creationId xmlns:a16="http://schemas.microsoft.com/office/drawing/2014/main" id="{50361171-3690-754D-B335-CB8FC9F9D8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725" y="4563407"/>
                  <a:ext cx="4921532" cy="2771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98B2FF2-1CDA-F647-ACDA-0475E758EBB3}"/>
                    </a:ext>
                  </a:extLst>
                </p:cNvPr>
                <p:cNvSpPr/>
                <p:nvPr/>
              </p:nvSpPr>
              <p:spPr>
                <a:xfrm>
                  <a:off x="116975" y="3570423"/>
                  <a:ext cx="5165215" cy="8977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/>
                    <a:t>Antarctica: 58 meters sea level equivalent (SLE)</a:t>
                  </a: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574C0C2-DFF5-CD42-A8E8-7CFC8D47F914}"/>
                  </a:ext>
                </a:extLst>
              </p:cNvPr>
              <p:cNvSpPr/>
              <p:nvPr/>
            </p:nvSpPr>
            <p:spPr>
              <a:xfrm>
                <a:off x="2517645" y="2767612"/>
                <a:ext cx="1976694" cy="513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53.3 meters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248AA62-8B5B-A04B-8F8C-ADC2CF01B8A2}"/>
                  </a:ext>
                </a:extLst>
              </p:cNvPr>
              <p:cNvSpPr/>
              <p:nvPr/>
            </p:nvSpPr>
            <p:spPr>
              <a:xfrm>
                <a:off x="1404684" y="3269586"/>
                <a:ext cx="711900" cy="513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4.5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0BE435-5980-BA46-ABEA-F7BF0CEB3C4C}"/>
                </a:ext>
              </a:extLst>
            </p:cNvPr>
            <p:cNvSpPr/>
            <p:nvPr/>
          </p:nvSpPr>
          <p:spPr>
            <a:xfrm>
              <a:off x="312874" y="4258550"/>
              <a:ext cx="509632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Courtesy NASA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39E39C-CBFC-1A4E-BA00-4B95F3F4C9CD}"/>
              </a:ext>
            </a:extLst>
          </p:cNvPr>
          <p:cNvGrpSpPr/>
          <p:nvPr/>
        </p:nvGrpSpPr>
        <p:grpSpPr>
          <a:xfrm>
            <a:off x="4400550" y="699122"/>
            <a:ext cx="3923511" cy="2015701"/>
            <a:chOff x="5867400" y="932162"/>
            <a:chExt cx="5231348" cy="26876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32773D-B0F0-BF4E-BD73-357458E41252}"/>
                </a:ext>
              </a:extLst>
            </p:cNvPr>
            <p:cNvGrpSpPr/>
            <p:nvPr/>
          </p:nvGrpSpPr>
          <p:grpSpPr>
            <a:xfrm>
              <a:off x="5867400" y="932162"/>
              <a:ext cx="4762830" cy="2653955"/>
              <a:chOff x="5867400" y="932162"/>
              <a:chExt cx="4762830" cy="2653955"/>
            </a:xfrm>
          </p:grpSpPr>
          <p:pic>
            <p:nvPicPr>
              <p:cNvPr id="16" name="Picture 4" descr="The Greenland Ice Sheet (Jonathan Bamber / University of Bristol / NASA’s Goddard Space Flight Center Scientific Visualization Studio)">
                <a:extLst>
                  <a:ext uri="{FF2B5EF4-FFF2-40B4-BE49-F238E27FC236}">
                    <a16:creationId xmlns:a16="http://schemas.microsoft.com/office/drawing/2014/main" id="{CE5E0F97-B1CB-DA42-83CE-8D46A107E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7400" y="932162"/>
                <a:ext cx="4762830" cy="2653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2720D01-3B4F-F040-A320-7C907AB81E51}"/>
                  </a:ext>
                </a:extLst>
              </p:cNvPr>
              <p:cNvSpPr/>
              <p:nvPr/>
            </p:nvSpPr>
            <p:spPr>
              <a:xfrm>
                <a:off x="8749380" y="1062250"/>
                <a:ext cx="1818738" cy="861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Greenland: 7.4 m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29110E-D019-C94C-8CF4-E74652BAB39D}"/>
                </a:ext>
              </a:extLst>
            </p:cNvPr>
            <p:cNvSpPr/>
            <p:nvPr/>
          </p:nvSpPr>
          <p:spPr>
            <a:xfrm>
              <a:off x="6002424" y="3127321"/>
              <a:ext cx="509632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Courtesy NASA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48DF2C9-EE8F-C24F-8C5A-D5794BFF6FD0}"/>
              </a:ext>
            </a:extLst>
          </p:cNvPr>
          <p:cNvGrpSpPr/>
          <p:nvPr/>
        </p:nvGrpSpPr>
        <p:grpSpPr>
          <a:xfrm>
            <a:off x="4684114" y="2800963"/>
            <a:ext cx="3872244" cy="2205747"/>
            <a:chOff x="6245485" y="3734617"/>
            <a:chExt cx="5162992" cy="2940996"/>
          </a:xfrm>
        </p:grpSpPr>
        <p:pic>
          <p:nvPicPr>
            <p:cNvPr id="7172" name="Picture 4" descr="https://www.nasa.gov/sites/default/files/thumbnails/image/b40i5232.jpg">
              <a:extLst>
                <a:ext uri="{FF2B5EF4-FFF2-40B4-BE49-F238E27FC236}">
                  <a16:creationId xmlns:a16="http://schemas.microsoft.com/office/drawing/2014/main" id="{42F07B12-2FF5-E148-AB55-7E954852A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85" y="3734617"/>
              <a:ext cx="4411494" cy="294099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5BE7D0-E364-AA46-95EC-BDA38BF7B06E}"/>
                </a:ext>
              </a:extLst>
            </p:cNvPr>
            <p:cNvSpPr/>
            <p:nvPr/>
          </p:nvSpPr>
          <p:spPr>
            <a:xfrm>
              <a:off x="6312153" y="6144546"/>
              <a:ext cx="5096324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Courtesy NASA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66553D8-2B48-D049-BBC4-5DFFB18B8258}"/>
              </a:ext>
            </a:extLst>
          </p:cNvPr>
          <p:cNvSpPr/>
          <p:nvPr/>
        </p:nvSpPr>
        <p:spPr>
          <a:xfrm>
            <a:off x="5834003" y="3963248"/>
            <a:ext cx="209208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/>
              <a:t>Mountain glaciers: </a:t>
            </a:r>
          </a:p>
          <a:p>
            <a:r>
              <a:rPr lang="en-US" sz="1800" dirty="0"/>
              <a:t>0.4 m (40 cm) </a:t>
            </a:r>
          </a:p>
        </p:txBody>
      </p:sp>
    </p:spTree>
    <p:extLst>
      <p:ext uri="{BB962C8B-B14F-4D97-AF65-F5344CB8AC3E}">
        <p14:creationId xmlns:p14="http://schemas.microsoft.com/office/powerpoint/2010/main" val="3304512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5334000" y="20057"/>
            <a:ext cx="3576917" cy="2438288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solidFill>
                  <a:schemeClr val="tx1"/>
                </a:solidFill>
              </a:rPr>
              <a:t>Part I: Polar temperature and CO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  <a:r>
              <a:rPr lang="en-US" sz="3600" dirty="0">
                <a:solidFill>
                  <a:schemeClr val="tx1"/>
                </a:solidFill>
              </a:rPr>
              <a:t> in modern times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5504329" y="2323541"/>
            <a:ext cx="3065930" cy="2686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How are CO2 and temperature correlated since humans started changing climate?</a:t>
            </a:r>
            <a:br>
              <a:rPr lang="en-US" dirty="0"/>
            </a:b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 will compare CO</a:t>
            </a:r>
            <a:r>
              <a:rPr lang="en-US" baseline="-25000" dirty="0"/>
              <a:t>2</a:t>
            </a:r>
            <a:r>
              <a:rPr lang="en-US" dirty="0"/>
              <a:t> measurements made at Mauna Loa, Hawaii, to temperature measured at </a:t>
            </a:r>
            <a:r>
              <a:rPr lang="en-US" dirty="0" err="1"/>
              <a:t>Utqiagvik</a:t>
            </a:r>
            <a:r>
              <a:rPr lang="en-US" dirty="0"/>
              <a:t>, Alaska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77675" y="4734875"/>
            <a:ext cx="25317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Lucian Dachman, Unsplash</a:t>
            </a:r>
            <a:endParaRPr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C7CE4-F188-4F4B-943A-18F448A0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79"/>
            <a:ext cx="5201949" cy="5143500"/>
          </a:xfrm>
          <a:prstGeom prst="rect">
            <a:avLst/>
          </a:prstGeom>
        </p:spPr>
      </p:pic>
      <p:sp>
        <p:nvSpPr>
          <p:cNvPr id="12" name="Google Shape;168;p28">
            <a:extLst>
              <a:ext uri="{FF2B5EF4-FFF2-40B4-BE49-F238E27FC236}">
                <a16:creationId xmlns:a16="http://schemas.microsoft.com/office/drawing/2014/main" id="{1BC060B5-A7BC-C644-BAF0-4110BD1113FA}"/>
              </a:ext>
            </a:extLst>
          </p:cNvPr>
          <p:cNvSpPr txBox="1">
            <a:spLocks/>
          </p:cNvSpPr>
          <p:nvPr/>
        </p:nvSpPr>
        <p:spPr>
          <a:xfrm>
            <a:off x="780136" y="3749501"/>
            <a:ext cx="1326777" cy="57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0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Mauna Loa,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Hawaii</a:t>
            </a:r>
          </a:p>
        </p:txBody>
      </p:sp>
      <p:sp>
        <p:nvSpPr>
          <p:cNvPr id="13" name="Google Shape;168;p28">
            <a:extLst>
              <a:ext uri="{FF2B5EF4-FFF2-40B4-BE49-F238E27FC236}">
                <a16:creationId xmlns:a16="http://schemas.microsoft.com/office/drawing/2014/main" id="{D1D6F3DD-1336-E544-B192-A8EC0C5F0146}"/>
              </a:ext>
            </a:extLst>
          </p:cNvPr>
          <p:cNvSpPr txBox="1">
            <a:spLocks/>
          </p:cNvSpPr>
          <p:nvPr/>
        </p:nvSpPr>
        <p:spPr>
          <a:xfrm>
            <a:off x="1658677" y="1029483"/>
            <a:ext cx="1326777" cy="57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0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</a:rPr>
              <a:t>Utqiagvik</a:t>
            </a:r>
            <a:r>
              <a:rPr lang="en-US" dirty="0">
                <a:solidFill>
                  <a:schemeClr val="tx1"/>
                </a:solidFill>
              </a:rPr>
              <a:t>, Alaska</a:t>
            </a:r>
          </a:p>
        </p:txBody>
      </p:sp>
      <p:sp>
        <p:nvSpPr>
          <p:cNvPr id="14" name="Google Shape;169;p28">
            <a:extLst>
              <a:ext uri="{FF2B5EF4-FFF2-40B4-BE49-F238E27FC236}">
                <a16:creationId xmlns:a16="http://schemas.microsoft.com/office/drawing/2014/main" id="{3CC4B15A-757A-074A-BD71-58F87BF02C76}"/>
              </a:ext>
            </a:extLst>
          </p:cNvPr>
          <p:cNvSpPr txBox="1">
            <a:spLocks/>
          </p:cNvSpPr>
          <p:nvPr/>
        </p:nvSpPr>
        <p:spPr>
          <a:xfrm>
            <a:off x="22797" y="4594889"/>
            <a:ext cx="3496785" cy="348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1200" dirty="0">
                <a:solidFill>
                  <a:schemeClr val="bg1"/>
                </a:solidFill>
              </a:rPr>
              <a:t>Carbon Dioxide Surface Concentration: </a:t>
            </a:r>
            <a:r>
              <a:rPr lang="en-US" sz="1200" dirty="0" err="1">
                <a:solidFill>
                  <a:schemeClr val="bg1"/>
                </a:solidFill>
              </a:rPr>
              <a:t>earth.nullschool.net</a:t>
            </a:r>
            <a:r>
              <a:rPr lang="en-US" sz="1200" dirty="0">
                <a:solidFill>
                  <a:schemeClr val="bg1"/>
                </a:solidFill>
              </a:rPr>
              <a:t> 2020/12/4 09:31 PT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2B69E8-5F76-3544-B8B3-2549CB894E0D}"/>
              </a:ext>
            </a:extLst>
          </p:cNvPr>
          <p:cNvSpPr/>
          <p:nvPr/>
        </p:nvSpPr>
        <p:spPr>
          <a:xfrm>
            <a:off x="1947273" y="1620430"/>
            <a:ext cx="91873" cy="924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9CB59-2EE6-A448-9E14-8A69B31D2825}"/>
              </a:ext>
            </a:extLst>
          </p:cNvPr>
          <p:cNvCxnSpPr>
            <a:cxnSpLocks/>
          </p:cNvCxnSpPr>
          <p:nvPr/>
        </p:nvCxnSpPr>
        <p:spPr>
          <a:xfrm flipV="1">
            <a:off x="1184275" y="3638550"/>
            <a:ext cx="0" cy="200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3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3">
            <a:alphaModFix/>
          </a:blip>
          <a:srcRect l="29861" r="29861"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475425" y="257725"/>
            <a:ext cx="8478000" cy="7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Mauna Loa Atmospheric CO2 Observatory </a:t>
            </a:r>
            <a:endParaRPr b="1"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509025" y="1440250"/>
            <a:ext cx="3477900" cy="3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Located on Mauna Loa Volcano, Hawai’i, 11,135 ft. above sea level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Collecting atmospheric data since 1950’s </a:t>
            </a:r>
            <a:endParaRPr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Undisturbed air, remote location, minimal vegetation &amp; human presence = &gt;</a:t>
            </a:r>
            <a:br>
              <a:rPr lang="en" dirty="0"/>
            </a:br>
            <a:r>
              <a:rPr lang="en" dirty="0"/>
              <a:t>ideal location</a:t>
            </a:r>
          </a:p>
        </p:txBody>
      </p:sp>
      <p:sp>
        <p:nvSpPr>
          <p:cNvPr id="144" name="Google Shape;144;p25"/>
          <p:cNvSpPr txBox="1"/>
          <p:nvPr/>
        </p:nvSpPr>
        <p:spPr>
          <a:xfrm>
            <a:off x="5804700" y="4634175"/>
            <a:ext cx="3339300" cy="1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Source: Madereugeneandrew, view of Mauna Loa taken from Pu’u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3047649" y="8965"/>
            <a:ext cx="6017595" cy="497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03225" y="663550"/>
            <a:ext cx="2566200" cy="7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The Keeling Curve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200575" y="1199250"/>
            <a:ext cx="2566200" cy="3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Daily record of CO2 in Earth’s atmosphere based on continuous measurements from Mauna Loa</a:t>
            </a:r>
            <a:endParaRPr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Maintained by the Scripps Institute of Oceanography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152" name="Google Shape;152;p26"/>
          <p:cNvSpPr txBox="1"/>
          <p:nvPr/>
        </p:nvSpPr>
        <p:spPr>
          <a:xfrm>
            <a:off x="-82575" y="4602050"/>
            <a:ext cx="33378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Source: Delorme, data from Dr. Pieter Tans, NOAA/ESRL &amp; Dr. Ralph Keeling, Scripps Institute of Oceanography</a:t>
            </a:r>
            <a:endParaRPr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40523-9ED0-154D-A28D-2E23F8DC4F9F}"/>
              </a:ext>
            </a:extLst>
          </p:cNvPr>
          <p:cNvSpPr txBox="1"/>
          <p:nvPr/>
        </p:nvSpPr>
        <p:spPr>
          <a:xfrm>
            <a:off x="3605456" y="4889256"/>
            <a:ext cx="5495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1960          1970       1980         1990        2000          2010       2020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0DF1E6-1B40-244A-B383-19640A64A83E}"/>
              </a:ext>
            </a:extLst>
          </p:cNvPr>
          <p:cNvSpPr/>
          <p:nvPr/>
        </p:nvSpPr>
        <p:spPr>
          <a:xfrm>
            <a:off x="3538375" y="201886"/>
            <a:ext cx="2961037" cy="227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A2962D-74FD-4E4D-925D-807A2B080771}"/>
              </a:ext>
            </a:extLst>
          </p:cNvPr>
          <p:cNvSpPr/>
          <p:nvPr/>
        </p:nvSpPr>
        <p:spPr>
          <a:xfrm>
            <a:off x="4401671" y="80617"/>
            <a:ext cx="3738282" cy="762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329F4-F9AD-764E-B84D-EB811FD9D511}"/>
              </a:ext>
            </a:extLst>
          </p:cNvPr>
          <p:cNvSpPr txBox="1"/>
          <p:nvPr/>
        </p:nvSpPr>
        <p:spPr>
          <a:xfrm>
            <a:off x="4594033" y="201885"/>
            <a:ext cx="3446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Atmospheric CO</a:t>
            </a:r>
            <a:r>
              <a:rPr lang="en-US" sz="2400" baseline="-25000" dirty="0"/>
              <a:t>2</a:t>
            </a:r>
            <a:r>
              <a:rPr lang="en-US" sz="2400" dirty="0"/>
              <a:t> (ppm)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3047649" y="8965"/>
            <a:ext cx="6017595" cy="497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03225" y="663550"/>
            <a:ext cx="2566200" cy="7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The Keeling Curve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200575" y="1199250"/>
            <a:ext cx="2566200" cy="3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Daily record of CO2 in Earth’s atmosphere based on continuous measurements from Mauna Loa</a:t>
            </a:r>
            <a:endParaRPr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Maintained by the Scripps Institute of Oceanography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152" name="Google Shape;152;p26"/>
          <p:cNvSpPr txBox="1"/>
          <p:nvPr/>
        </p:nvSpPr>
        <p:spPr>
          <a:xfrm>
            <a:off x="-82575" y="4602050"/>
            <a:ext cx="33378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Source: Delorme, data from Dr. Pieter Tans, NOAA/ESRL &amp; Dr. Ralph Keeling, Scripps Institute of Oceanography</a:t>
            </a:r>
            <a:endParaRPr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40523-9ED0-154D-A28D-2E23F8DC4F9F}"/>
              </a:ext>
            </a:extLst>
          </p:cNvPr>
          <p:cNvSpPr txBox="1"/>
          <p:nvPr/>
        </p:nvSpPr>
        <p:spPr>
          <a:xfrm>
            <a:off x="3605456" y="4889256"/>
            <a:ext cx="5495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1960          1970       1980         1990        2000          2010       2020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0DF1E6-1B40-244A-B383-19640A64A83E}"/>
              </a:ext>
            </a:extLst>
          </p:cNvPr>
          <p:cNvSpPr/>
          <p:nvPr/>
        </p:nvSpPr>
        <p:spPr>
          <a:xfrm>
            <a:off x="3724455" y="201885"/>
            <a:ext cx="2789079" cy="2317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A329F4-F9AD-764E-B84D-EB811FD9D511}"/>
              </a:ext>
            </a:extLst>
          </p:cNvPr>
          <p:cNvSpPr txBox="1"/>
          <p:nvPr/>
        </p:nvSpPr>
        <p:spPr>
          <a:xfrm>
            <a:off x="4594033" y="201885"/>
            <a:ext cx="3446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Atmospheric CO</a:t>
            </a:r>
            <a:r>
              <a:rPr lang="en-US" sz="2400" baseline="-25000" dirty="0"/>
              <a:t>2</a:t>
            </a:r>
            <a:r>
              <a:rPr lang="en-US" sz="2400" dirty="0"/>
              <a:t> (ppm)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21FBA-3E4F-824A-A198-2B7931EA4043}"/>
              </a:ext>
            </a:extLst>
          </p:cNvPr>
          <p:cNvSpPr txBox="1"/>
          <p:nvPr/>
        </p:nvSpPr>
        <p:spPr>
          <a:xfrm>
            <a:off x="3760316" y="948247"/>
            <a:ext cx="2931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ppm =&gt; parts per million</a:t>
            </a:r>
          </a:p>
          <a:p>
            <a:endParaRPr lang="en-US" sz="1600" dirty="0"/>
          </a:p>
          <a:p>
            <a:r>
              <a:rPr lang="en-US" sz="1600" dirty="0"/>
              <a:t>410 ppm =&gt; If I grab a million </a:t>
            </a:r>
            <a:br>
              <a:rPr lang="en-US" sz="1600" dirty="0"/>
            </a:br>
            <a:r>
              <a:rPr lang="en-US" sz="1600" dirty="0"/>
              <a:t>molecules from the air, </a:t>
            </a:r>
            <a:br>
              <a:rPr lang="en-US" sz="1600" dirty="0"/>
            </a:br>
            <a:r>
              <a:rPr lang="en-US" sz="1600" dirty="0"/>
              <a:t>410 will be CO2</a:t>
            </a:r>
          </a:p>
        </p:txBody>
      </p:sp>
    </p:spTree>
    <p:extLst>
      <p:ext uri="{BB962C8B-B14F-4D97-AF65-F5344CB8AC3E}">
        <p14:creationId xmlns:p14="http://schemas.microsoft.com/office/powerpoint/2010/main" val="387068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3047649" y="0"/>
            <a:ext cx="6017595" cy="4975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03225" y="663550"/>
            <a:ext cx="2566200" cy="7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The Keeling Curve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200575" y="1199250"/>
            <a:ext cx="2566200" cy="3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Daily record of CO2 in Earth’s atmosphere based on continuous measurements from Mauna Loa</a:t>
            </a:r>
            <a:endParaRPr sz="1600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Maintained by the Scripps Institute of Oceanography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/>
          </a:p>
        </p:txBody>
      </p:sp>
      <p:sp>
        <p:nvSpPr>
          <p:cNvPr id="152" name="Google Shape;152;p26"/>
          <p:cNvSpPr txBox="1"/>
          <p:nvPr/>
        </p:nvSpPr>
        <p:spPr>
          <a:xfrm>
            <a:off x="-82575" y="4602050"/>
            <a:ext cx="33378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Source: Delorme, data from Dr. Pieter Tans, NOAA/ESRL &amp; Dr. Ralph Keeling, Scripps Institute of Oceanography</a:t>
            </a:r>
            <a:endParaRPr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1FE417-EA88-D349-A5DC-E0C35DF05848}"/>
              </a:ext>
            </a:extLst>
          </p:cNvPr>
          <p:cNvSpPr txBox="1"/>
          <p:nvPr/>
        </p:nvSpPr>
        <p:spPr>
          <a:xfrm>
            <a:off x="6512480" y="109551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</a:t>
            </a:r>
            <a:r>
              <a:rPr lang="en-US" sz="2400" baseline="-25000" dirty="0"/>
              <a:t>2</a:t>
            </a:r>
            <a:r>
              <a:rPr lang="en-US" sz="2400" dirty="0"/>
              <a:t> (ppm)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40523-9ED0-154D-A28D-2E23F8DC4F9F}"/>
              </a:ext>
            </a:extLst>
          </p:cNvPr>
          <p:cNvSpPr txBox="1"/>
          <p:nvPr/>
        </p:nvSpPr>
        <p:spPr>
          <a:xfrm>
            <a:off x="3605456" y="4889256"/>
            <a:ext cx="5495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1960          1970       1980         1990        2000          2010       2020</a:t>
            </a:r>
          </a:p>
        </p:txBody>
      </p:sp>
    </p:spTree>
    <p:extLst>
      <p:ext uri="{BB962C8B-B14F-4D97-AF65-F5344CB8AC3E}">
        <p14:creationId xmlns:p14="http://schemas.microsoft.com/office/powerpoint/2010/main" val="98961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 amt="60000"/>
          </a:blip>
          <a:srcRect l="27259" r="27254"/>
          <a:stretch/>
        </p:blipFill>
        <p:spPr>
          <a:xfrm>
            <a:off x="0" y="0"/>
            <a:ext cx="3512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What Causes Seasonal Variation in the Keeling Curve? </a:t>
            </a:r>
            <a:endParaRPr sz="3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6683588" y="418426"/>
            <a:ext cx="2236294" cy="1568821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Annual variation of ~5ppm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Most vegetation is in the Northern Hemisphere</a:t>
            </a:r>
            <a:endParaRPr dirty="0"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3743615" y="2764291"/>
            <a:ext cx="4638203" cy="18602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Decreases during northern spring and summer as new plant growth takes CO2 out of the atmosphere through photosynthesis. </a:t>
            </a:r>
            <a:endParaRPr dirty="0"/>
          </a:p>
          <a:p>
            <a:pPr lvl="0">
              <a:spcBef>
                <a:spcPts val="1600"/>
              </a:spcBef>
            </a:pPr>
            <a:r>
              <a:rPr lang="en" dirty="0"/>
              <a:t>Increases during northern fall and winter as plants and leaves die off and decay, releasing CO2 back into the atmosphere.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77675" y="4734875"/>
            <a:ext cx="25317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Lucian Dachman, Unsplash</a:t>
            </a:r>
            <a:endParaRPr sz="1000"/>
          </a:p>
        </p:txBody>
      </p:sp>
      <p:pic>
        <p:nvPicPr>
          <p:cNvPr id="7" name="Google Shape;149;p26">
            <a:extLst>
              <a:ext uri="{FF2B5EF4-FFF2-40B4-BE49-F238E27FC236}">
                <a16:creationId xmlns:a16="http://schemas.microsoft.com/office/drawing/2014/main" id="{0C694F4B-DCF9-C342-9FE3-0D7D03C2E59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681" t="11965" r="43472" b="48421"/>
          <a:stretch/>
        </p:blipFill>
        <p:spPr>
          <a:xfrm>
            <a:off x="3786797" y="71718"/>
            <a:ext cx="2981194" cy="2500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5334000" y="86732"/>
            <a:ext cx="3576917" cy="1885503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solidFill>
                  <a:schemeClr val="tx1"/>
                </a:solidFill>
              </a:rPr>
              <a:t>CO</a:t>
            </a:r>
            <a:r>
              <a:rPr lang="en-US" sz="3600" baseline="-25000" dirty="0">
                <a:solidFill>
                  <a:schemeClr val="tx1"/>
                </a:solidFill>
              </a:rPr>
              <a:t>2</a:t>
            </a:r>
            <a:r>
              <a:rPr lang="en-US" sz="3600" dirty="0">
                <a:solidFill>
                  <a:schemeClr val="tx1"/>
                </a:solidFill>
              </a:rPr>
              <a:t> is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well-mixed in the atmosphere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5504329" y="2043953"/>
            <a:ext cx="3065930" cy="1515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 will compare CO</a:t>
            </a:r>
            <a:r>
              <a:rPr lang="en-US" baseline="-25000" dirty="0"/>
              <a:t>2</a:t>
            </a:r>
            <a:r>
              <a:rPr lang="en-US" dirty="0"/>
              <a:t> measurements made at Mauna Loa, Hawaii, to temperature measured at </a:t>
            </a:r>
            <a:r>
              <a:rPr lang="en-US" dirty="0" err="1"/>
              <a:t>Utqiagvik</a:t>
            </a:r>
            <a:r>
              <a:rPr lang="en-US" dirty="0"/>
              <a:t>, Alaska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77675" y="4734875"/>
            <a:ext cx="25317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Lucian Dachman, Unsplash</a:t>
            </a:r>
            <a:endParaRPr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C7CE4-F188-4F4B-943A-18F448A0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79"/>
            <a:ext cx="5201949" cy="5143500"/>
          </a:xfrm>
          <a:prstGeom prst="rect">
            <a:avLst/>
          </a:prstGeom>
        </p:spPr>
      </p:pic>
      <p:sp>
        <p:nvSpPr>
          <p:cNvPr id="12" name="Google Shape;168;p28">
            <a:extLst>
              <a:ext uri="{FF2B5EF4-FFF2-40B4-BE49-F238E27FC236}">
                <a16:creationId xmlns:a16="http://schemas.microsoft.com/office/drawing/2014/main" id="{1BC060B5-A7BC-C644-BAF0-4110BD1113FA}"/>
              </a:ext>
            </a:extLst>
          </p:cNvPr>
          <p:cNvSpPr txBox="1">
            <a:spLocks/>
          </p:cNvSpPr>
          <p:nvPr/>
        </p:nvSpPr>
        <p:spPr>
          <a:xfrm>
            <a:off x="780136" y="3749501"/>
            <a:ext cx="1326777" cy="57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0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Mauna Loa,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Hawaii</a:t>
            </a:r>
          </a:p>
        </p:txBody>
      </p:sp>
      <p:sp>
        <p:nvSpPr>
          <p:cNvPr id="13" name="Google Shape;168;p28">
            <a:extLst>
              <a:ext uri="{FF2B5EF4-FFF2-40B4-BE49-F238E27FC236}">
                <a16:creationId xmlns:a16="http://schemas.microsoft.com/office/drawing/2014/main" id="{D1D6F3DD-1336-E544-B192-A8EC0C5F0146}"/>
              </a:ext>
            </a:extLst>
          </p:cNvPr>
          <p:cNvSpPr txBox="1">
            <a:spLocks/>
          </p:cNvSpPr>
          <p:nvPr/>
        </p:nvSpPr>
        <p:spPr>
          <a:xfrm>
            <a:off x="1658677" y="1029483"/>
            <a:ext cx="1326777" cy="57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0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</a:rPr>
              <a:t>Utqiagvik</a:t>
            </a:r>
            <a:r>
              <a:rPr lang="en-US" dirty="0">
                <a:solidFill>
                  <a:schemeClr val="tx1"/>
                </a:solidFill>
              </a:rPr>
              <a:t>, Alaska</a:t>
            </a:r>
          </a:p>
        </p:txBody>
      </p:sp>
      <p:sp>
        <p:nvSpPr>
          <p:cNvPr id="14" name="Google Shape;169;p28">
            <a:extLst>
              <a:ext uri="{FF2B5EF4-FFF2-40B4-BE49-F238E27FC236}">
                <a16:creationId xmlns:a16="http://schemas.microsoft.com/office/drawing/2014/main" id="{3CC4B15A-757A-074A-BD71-58F87BF02C76}"/>
              </a:ext>
            </a:extLst>
          </p:cNvPr>
          <p:cNvSpPr txBox="1">
            <a:spLocks/>
          </p:cNvSpPr>
          <p:nvPr/>
        </p:nvSpPr>
        <p:spPr>
          <a:xfrm>
            <a:off x="5271647" y="4480113"/>
            <a:ext cx="3531294" cy="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1200" dirty="0"/>
              <a:t>Carbon Dioxide Surface Concentration, from </a:t>
            </a:r>
            <a:r>
              <a:rPr lang="en-US" sz="1200" dirty="0" err="1"/>
              <a:t>earth.nullschool.net</a:t>
            </a:r>
            <a:r>
              <a:rPr lang="en-US" sz="1200" dirty="0"/>
              <a:t> on Dec. 4, 2020, 09:31 PT.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2B69E8-5F76-3544-B8B3-2549CB894E0D}"/>
              </a:ext>
            </a:extLst>
          </p:cNvPr>
          <p:cNvSpPr/>
          <p:nvPr/>
        </p:nvSpPr>
        <p:spPr>
          <a:xfrm>
            <a:off x="1947273" y="1620430"/>
            <a:ext cx="91873" cy="924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9CB59-2EE6-A448-9E14-8A69B31D2825}"/>
              </a:ext>
            </a:extLst>
          </p:cNvPr>
          <p:cNvCxnSpPr>
            <a:cxnSpLocks/>
          </p:cNvCxnSpPr>
          <p:nvPr/>
        </p:nvCxnSpPr>
        <p:spPr>
          <a:xfrm flipV="1">
            <a:off x="1184275" y="3638550"/>
            <a:ext cx="0" cy="200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46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55CFCA2-CD59-934D-951D-82B4D14E982B}"/>
              </a:ext>
            </a:extLst>
          </p:cNvPr>
          <p:cNvSpPr/>
          <p:nvPr/>
        </p:nvSpPr>
        <p:spPr>
          <a:xfrm>
            <a:off x="3256800" y="0"/>
            <a:ext cx="58872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77675" y="4734875"/>
            <a:ext cx="25317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Lucian Dachman, Unsplash</a:t>
            </a:r>
            <a:endParaRPr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F9CD8-6F88-6346-9D47-BAB715F0012F}"/>
              </a:ext>
            </a:extLst>
          </p:cNvPr>
          <p:cNvSpPr txBox="1"/>
          <p:nvPr/>
        </p:nvSpPr>
        <p:spPr>
          <a:xfrm>
            <a:off x="1475688" y="781259"/>
            <a:ext cx="6319520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How are temperature and CO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 correlated?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Ice core record: Natural climate change</a:t>
            </a:r>
          </a:p>
          <a:p>
            <a:r>
              <a:rPr lang="en-US" sz="2400" dirty="0">
                <a:solidFill>
                  <a:schemeClr val="bg1"/>
                </a:solidFill>
              </a:rPr>
              <a:t>Modern times: Anthropogenic climate change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This talk: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What links temperature and CO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r>
              <a:rPr lang="en-US" sz="2400" dirty="0">
                <a:solidFill>
                  <a:schemeClr val="bg1"/>
                </a:solidFill>
              </a:rPr>
              <a:t>Climate change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Sources of temperature and CO2 records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248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6096324" y="0"/>
            <a:ext cx="3047675" cy="69632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</a:t>
            </a:r>
            <a:r>
              <a:rPr lang="en" dirty="0" err="1"/>
              <a:t>Utqiagvik</a:t>
            </a:r>
            <a:r>
              <a:rPr lang="en" dirty="0"/>
              <a:t>?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6287411" y="720836"/>
            <a:ext cx="2665500" cy="426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en" dirty="0"/>
              <a:t>Located in the Arctic Circle (polar)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en" dirty="0"/>
              <a:t>Polar regions are warming faster than other parts of the globe:</a:t>
            </a:r>
            <a:br>
              <a:rPr lang="en" dirty="0"/>
            </a:br>
            <a:r>
              <a:rPr lang="en" dirty="0"/>
              <a:t>Polar Amplification</a:t>
            </a:r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en" dirty="0"/>
              <a:t>Faster warming means faster temperature rise</a:t>
            </a:r>
            <a:br>
              <a:rPr lang="en" dirty="0"/>
            </a:br>
            <a:endParaRPr lang="en" dirty="0"/>
          </a:p>
          <a:p>
            <a:pPr marL="457200" lvl="0" indent="-317500" algn="l" rtl="0">
              <a:spcBef>
                <a:spcPts val="600"/>
              </a:spcBef>
              <a:spcAft>
                <a:spcPts val="600"/>
              </a:spcAft>
              <a:buSzPts val="1400"/>
              <a:buChar char="●"/>
            </a:pPr>
            <a:r>
              <a:rPr lang="en" dirty="0"/>
              <a:t>Long term temperature measurements (at Pt. Barrow)</a:t>
            </a:r>
            <a:endParaRPr dirty="0"/>
          </a:p>
        </p:txBody>
      </p:sp>
      <p:sp>
        <p:nvSpPr>
          <p:cNvPr id="189" name="Google Shape;189;p31"/>
          <p:cNvSpPr txBox="1"/>
          <p:nvPr/>
        </p:nvSpPr>
        <p:spPr>
          <a:xfrm>
            <a:off x="4139725" y="4912325"/>
            <a:ext cx="19566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unknown author, Wikimedia</a:t>
            </a:r>
            <a:endParaRPr sz="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A81F0-3ABA-E142-8702-8782662FE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3" r="-1088"/>
          <a:stretch/>
        </p:blipFill>
        <p:spPr>
          <a:xfrm>
            <a:off x="-15226" y="-1"/>
            <a:ext cx="6192091" cy="52112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A6AAD-3730-DF40-ACB7-6D93F57386DC}"/>
              </a:ext>
            </a:extLst>
          </p:cNvPr>
          <p:cNvSpPr txBox="1"/>
          <p:nvPr/>
        </p:nvSpPr>
        <p:spPr>
          <a:xfrm>
            <a:off x="541176" y="347610"/>
            <a:ext cx="52629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Polar Temperature Data </a:t>
            </a:r>
            <a:br>
              <a:rPr lang="en-US" sz="3600" dirty="0"/>
            </a:br>
            <a:r>
              <a:rPr lang="en-US" sz="3600" dirty="0"/>
              <a:t>from </a:t>
            </a:r>
            <a:r>
              <a:rPr lang="en-US" sz="3600" dirty="0" err="1"/>
              <a:t>Utqiagvik</a:t>
            </a:r>
            <a:r>
              <a:rPr lang="en-US" sz="3600" dirty="0"/>
              <a:t>, Alaska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 amt="60000"/>
          </a:blip>
          <a:srcRect l="27247" r="27242"/>
          <a:stretch/>
        </p:blipFill>
        <p:spPr>
          <a:xfrm>
            <a:off x="0" y="0"/>
            <a:ext cx="3512598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err="1"/>
              <a:t>Utqiagvik</a:t>
            </a:r>
            <a:endParaRPr sz="3600" b="1" dirty="0"/>
          </a:p>
        </p:txBody>
      </p:sp>
      <p:sp>
        <p:nvSpPr>
          <p:cNvPr id="198" name="Google Shape;198;p32"/>
          <p:cNvSpPr txBox="1"/>
          <p:nvPr/>
        </p:nvSpPr>
        <p:spPr>
          <a:xfrm>
            <a:off x="90825" y="4937075"/>
            <a:ext cx="1998000" cy="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Andrei Taranchenko, Flickr</a:t>
            </a:r>
            <a:endParaRPr sz="600"/>
          </a:p>
        </p:txBody>
      </p:sp>
      <p:sp>
        <p:nvSpPr>
          <p:cNvPr id="7" name="Google Shape;188;p31">
            <a:extLst>
              <a:ext uri="{FF2B5EF4-FFF2-40B4-BE49-F238E27FC236}">
                <a16:creationId xmlns:a16="http://schemas.microsoft.com/office/drawing/2014/main" id="{2D1F8784-4368-EE42-8B04-71C2D14D8660}"/>
              </a:ext>
            </a:extLst>
          </p:cNvPr>
          <p:cNvSpPr txBox="1">
            <a:spLocks/>
          </p:cNvSpPr>
          <p:nvPr/>
        </p:nvSpPr>
        <p:spPr>
          <a:xfrm>
            <a:off x="3908274" y="413398"/>
            <a:ext cx="4418422" cy="43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/>
              <a:t>Home to the Inupiat (an indigenous Inuit ethnic group) for more than 1,500 years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/>
              <a:t>Cold and dry climate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/>
              <a:t>Below freezing Oct.-May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/>
              <a:t>Warmest month of year: July, average temperature of 4.9 degrees Celsius 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/>
              <a:t>Predominantly tundra over permafrost, or frozen ground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600" dirty="0"/>
              <a:t>Experiencing polar amplification of climate change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 amt="60000"/>
          </a:blip>
          <a:srcRect l="27271" r="27276"/>
          <a:stretch/>
        </p:blipFill>
        <p:spPr>
          <a:xfrm>
            <a:off x="0" y="0"/>
            <a:ext cx="3512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>
            <a:spLocks noGrp="1"/>
          </p:cNvSpPr>
          <p:nvPr>
            <p:ph type="title"/>
          </p:nvPr>
        </p:nvSpPr>
        <p:spPr>
          <a:xfrm>
            <a:off x="-107580" y="31136"/>
            <a:ext cx="3616200" cy="15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rgbClr val="000000"/>
                </a:highlight>
              </a:rPr>
              <a:t>Climate Change in </a:t>
            </a:r>
            <a:r>
              <a:rPr lang="en" b="1" dirty="0" err="1">
                <a:highlight>
                  <a:srgbClr val="000000"/>
                </a:highlight>
              </a:rPr>
              <a:t>Utqiagvik</a:t>
            </a:r>
            <a:r>
              <a:rPr lang="en" b="1" dirty="0">
                <a:highlight>
                  <a:srgbClr val="000000"/>
                </a:highlight>
              </a:rPr>
              <a:t> </a:t>
            </a:r>
            <a:endParaRPr b="1" dirty="0">
              <a:highlight>
                <a:srgbClr val="000000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highlight>
                <a:srgbClr val="000000"/>
              </a:highlight>
            </a:endParaRPr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1"/>
          </p:nvPr>
        </p:nvSpPr>
        <p:spPr>
          <a:xfrm>
            <a:off x="4020100" y="84924"/>
            <a:ext cx="4850400" cy="483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en" sz="3400" dirty="0"/>
              <a:t>Polar amplification </a:t>
            </a:r>
          </a:p>
          <a:p>
            <a:pPr>
              <a:spcAft>
                <a:spcPts val="600"/>
              </a:spcAft>
            </a:pPr>
            <a:r>
              <a:rPr lang="en" dirty="0"/>
              <a:t>Exacerbated by positive feedback cycles</a:t>
            </a:r>
          </a:p>
          <a:p>
            <a:pPr>
              <a:spcAft>
                <a:spcPts val="600"/>
              </a:spcAft>
            </a:pPr>
            <a:r>
              <a:rPr lang="en" dirty="0"/>
              <a:t>Loss of sea ice exposes darker ocean, which absorbs more sunlight, leading to warming and further ice loss</a:t>
            </a:r>
          </a:p>
          <a:p>
            <a:pPr>
              <a:spcAft>
                <a:spcPts val="600"/>
              </a:spcAft>
            </a:pPr>
            <a:r>
              <a:rPr lang="en" dirty="0"/>
              <a:t>Open ocean leads to other changes (evaporation/clouds, heat exchange, </a:t>
            </a:r>
            <a:r>
              <a:rPr lang="en" dirty="0" err="1"/>
              <a:t>etc</a:t>
            </a:r>
            <a:r>
              <a:rPr lang="en" dirty="0"/>
              <a:t>) </a:t>
            </a:r>
          </a:p>
          <a:p>
            <a:pPr lvl="0">
              <a:spcAft>
                <a:spcPts val="600"/>
              </a:spcAft>
            </a:pPr>
            <a:r>
              <a:rPr lang="en" dirty="0"/>
              <a:t>Permafrost (frozen ground) is thawing, damaging infrastructure.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●"/>
            </a:pPr>
            <a:r>
              <a:rPr lang="en" dirty="0"/>
              <a:t>Implications for residents of </a:t>
            </a:r>
            <a:r>
              <a:rPr lang="en" dirty="0" err="1"/>
              <a:t>Utqiagvik</a:t>
            </a:r>
            <a:endParaRPr dirty="0"/>
          </a:p>
        </p:txBody>
      </p:sp>
      <p:sp>
        <p:nvSpPr>
          <p:cNvPr id="206" name="Google Shape;206;p33"/>
          <p:cNvSpPr txBox="1"/>
          <p:nvPr/>
        </p:nvSpPr>
        <p:spPr>
          <a:xfrm>
            <a:off x="90825" y="4920600"/>
            <a:ext cx="1576800" cy="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Dave Anderson, climate.gov</a:t>
            </a:r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324475" y="1150050"/>
            <a:ext cx="74637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Utqiagvik Temperature Record Data</a:t>
            </a: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recorded by NOAA Climate Monitoring Lab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from 1901-2020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Weather station located at Utqiagvik Airport 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retrieved from NOAA, National Center for Environmental Information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B9D5F-608B-9A4C-8673-F8FB03C5A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9"/>
            <a:ext cx="5201949" cy="5143500"/>
          </a:xfrm>
          <a:prstGeom prst="rect">
            <a:avLst/>
          </a:prstGeom>
        </p:spPr>
      </p:pic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5271648" y="86732"/>
            <a:ext cx="3685740" cy="2438288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400" dirty="0">
                <a:solidFill>
                  <a:schemeClr val="tx1"/>
                </a:solidFill>
              </a:rPr>
              <a:t>Part II: Temperature and CO</a:t>
            </a:r>
            <a:r>
              <a:rPr lang="en-US" sz="3400" baseline="-25000" dirty="0">
                <a:solidFill>
                  <a:schemeClr val="tx1"/>
                </a:solidFill>
              </a:rPr>
              <a:t>2</a:t>
            </a:r>
            <a:r>
              <a:rPr lang="en-US" sz="3400" dirty="0">
                <a:solidFill>
                  <a:schemeClr val="tx1"/>
                </a:solidFill>
              </a:rPr>
              <a:t> over the last 800,000 years</a:t>
            </a:r>
            <a:endParaRPr sz="3400" dirty="0">
              <a:solidFill>
                <a:schemeClr val="tx1"/>
              </a:solidFill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5504329" y="2525020"/>
            <a:ext cx="3065930" cy="1869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Travelling south to Antarctica and back in time …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 will compare CO</a:t>
            </a:r>
            <a:r>
              <a:rPr lang="en-US" baseline="-25000" dirty="0"/>
              <a:t>2</a:t>
            </a:r>
            <a:r>
              <a:rPr lang="en-US" dirty="0"/>
              <a:t> temperature derived from ice cores from the Antarctic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These records date back to 800,000 years ago.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" name="Google Shape;168;p28">
            <a:extLst>
              <a:ext uri="{FF2B5EF4-FFF2-40B4-BE49-F238E27FC236}">
                <a16:creationId xmlns:a16="http://schemas.microsoft.com/office/drawing/2014/main" id="{1BC060B5-A7BC-C644-BAF0-4110BD1113FA}"/>
              </a:ext>
            </a:extLst>
          </p:cNvPr>
          <p:cNvSpPr txBox="1">
            <a:spLocks/>
          </p:cNvSpPr>
          <p:nvPr/>
        </p:nvSpPr>
        <p:spPr>
          <a:xfrm>
            <a:off x="698873" y="1824038"/>
            <a:ext cx="1326777" cy="57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0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Mauna Loa,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Hawaii</a:t>
            </a:r>
          </a:p>
        </p:txBody>
      </p:sp>
      <p:sp>
        <p:nvSpPr>
          <p:cNvPr id="13" name="Google Shape;168;p28">
            <a:extLst>
              <a:ext uri="{FF2B5EF4-FFF2-40B4-BE49-F238E27FC236}">
                <a16:creationId xmlns:a16="http://schemas.microsoft.com/office/drawing/2014/main" id="{D1D6F3DD-1336-E544-B192-A8EC0C5F0146}"/>
              </a:ext>
            </a:extLst>
          </p:cNvPr>
          <p:cNvSpPr txBox="1">
            <a:spLocks/>
          </p:cNvSpPr>
          <p:nvPr/>
        </p:nvSpPr>
        <p:spPr>
          <a:xfrm>
            <a:off x="1972211" y="82409"/>
            <a:ext cx="1326777" cy="57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00000"/>
              </a:lnSpc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</a:rPr>
              <a:t>Utqiagvik</a:t>
            </a:r>
            <a:r>
              <a:rPr lang="en-US" dirty="0">
                <a:solidFill>
                  <a:schemeClr val="tx1"/>
                </a:solidFill>
              </a:rPr>
              <a:t>, Alaska</a:t>
            </a:r>
          </a:p>
        </p:txBody>
      </p:sp>
      <p:sp>
        <p:nvSpPr>
          <p:cNvPr id="14" name="Google Shape;169;p28">
            <a:extLst>
              <a:ext uri="{FF2B5EF4-FFF2-40B4-BE49-F238E27FC236}">
                <a16:creationId xmlns:a16="http://schemas.microsoft.com/office/drawing/2014/main" id="{3CC4B15A-757A-074A-BD71-58F87BF02C76}"/>
              </a:ext>
            </a:extLst>
          </p:cNvPr>
          <p:cNvSpPr txBox="1">
            <a:spLocks/>
          </p:cNvSpPr>
          <p:nvPr/>
        </p:nvSpPr>
        <p:spPr>
          <a:xfrm>
            <a:off x="5271647" y="4480113"/>
            <a:ext cx="3531294" cy="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1200" dirty="0"/>
              <a:t>Carbon Dioxide Surface Concentration, from </a:t>
            </a:r>
            <a:r>
              <a:rPr lang="en-US" sz="1200" dirty="0" err="1"/>
              <a:t>earth.nullschool.net</a:t>
            </a:r>
            <a:r>
              <a:rPr lang="en-US" sz="1200" dirty="0"/>
              <a:t> on Dec. 4, 2020, 10:25 PT.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2B69E8-5F76-3544-B8B3-2549CB894E0D}"/>
              </a:ext>
            </a:extLst>
          </p:cNvPr>
          <p:cNvSpPr/>
          <p:nvPr/>
        </p:nvSpPr>
        <p:spPr>
          <a:xfrm flipH="1">
            <a:off x="1972211" y="168146"/>
            <a:ext cx="53439" cy="572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9CB59-2EE6-A448-9E14-8A69B31D2825}"/>
              </a:ext>
            </a:extLst>
          </p:cNvPr>
          <p:cNvCxnSpPr>
            <a:cxnSpLocks/>
          </p:cNvCxnSpPr>
          <p:nvPr/>
        </p:nvCxnSpPr>
        <p:spPr>
          <a:xfrm flipV="1">
            <a:off x="1191419" y="1624012"/>
            <a:ext cx="0" cy="200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168;p28">
            <a:extLst>
              <a:ext uri="{FF2B5EF4-FFF2-40B4-BE49-F238E27FC236}">
                <a16:creationId xmlns:a16="http://schemas.microsoft.com/office/drawing/2014/main" id="{0C9CD06D-0EE3-4B49-ACAD-A63190E51B7E}"/>
              </a:ext>
            </a:extLst>
          </p:cNvPr>
          <p:cNvSpPr txBox="1">
            <a:spLocks/>
          </p:cNvSpPr>
          <p:nvPr/>
        </p:nvSpPr>
        <p:spPr>
          <a:xfrm>
            <a:off x="2010466" y="4245761"/>
            <a:ext cx="1326777" cy="334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9700" indent="0">
              <a:lnSpc>
                <a:spcPct val="100000"/>
              </a:lnSpc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Antarctica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0A6451-9212-DA4D-BCF7-CB1011564DA9}"/>
              </a:ext>
            </a:extLst>
          </p:cNvPr>
          <p:cNvCxnSpPr>
            <a:cxnSpLocks/>
          </p:cNvCxnSpPr>
          <p:nvPr/>
        </p:nvCxnSpPr>
        <p:spPr>
          <a:xfrm>
            <a:off x="2673855" y="4608946"/>
            <a:ext cx="0" cy="2336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667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e_core_researchers_from_AWI_drilling_at_the_EastGRIP_ice_core_site,_Greenland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5330" y="858411"/>
            <a:ext cx="5138750" cy="3425833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9" name="Picture 5" descr="ttps://earthobservatory.nasa.gov/Features/Paleoclimatology_OxygenBalance/images/oxygen_isotopes_still.gi">
            <a:extLst>
              <a:ext uri="{FF2B5EF4-FFF2-40B4-BE49-F238E27FC236}">
                <a16:creationId xmlns:a16="http://schemas.microsoft.com/office/drawing/2014/main" id="{0C1B9F38-F9B7-364A-BCEB-FBE72D45F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252" y="2571327"/>
            <a:ext cx="2600669" cy="105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0BF060-2A1D-C944-BED4-A0615E8696B5}"/>
              </a:ext>
            </a:extLst>
          </p:cNvPr>
          <p:cNvSpPr/>
          <p:nvPr/>
        </p:nvSpPr>
        <p:spPr>
          <a:xfrm>
            <a:off x="4603366" y="3691187"/>
            <a:ext cx="236444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Courtesy Robert </a:t>
            </a:r>
            <a:r>
              <a:rPr lang="en-US" sz="1050" dirty="0" err="1"/>
              <a:t>Simmon</a:t>
            </a:r>
            <a:r>
              <a:rPr lang="en-US" sz="1050" dirty="0"/>
              <a:t>, NASA</a:t>
            </a:r>
          </a:p>
        </p:txBody>
      </p:sp>
      <p:sp>
        <p:nvSpPr>
          <p:cNvPr id="5" name="Rectangle 4"/>
          <p:cNvSpPr/>
          <p:nvPr/>
        </p:nvSpPr>
        <p:spPr>
          <a:xfrm>
            <a:off x="3620519" y="4621412"/>
            <a:ext cx="49754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Ice core researchers in Greenland. Photo by </a:t>
            </a:r>
            <a:r>
              <a:rPr lang="en-US" sz="1050" dirty="0" err="1"/>
              <a:t>Helle</a:t>
            </a:r>
            <a:r>
              <a:rPr lang="en-US" sz="1050" dirty="0"/>
              <a:t> Astrid </a:t>
            </a:r>
            <a:r>
              <a:rPr lang="en-US" sz="1050" dirty="0" err="1"/>
              <a:t>Kjær</a:t>
            </a:r>
            <a:r>
              <a:rPr lang="en-US" sz="1050" dirty="0"/>
              <a:t> / CC BY (https://</a:t>
            </a:r>
            <a:r>
              <a:rPr lang="en-US" sz="1050" dirty="0" err="1"/>
              <a:t>creativecommons.org</a:t>
            </a:r>
            <a:r>
              <a:rPr lang="en-US" sz="1050" dirty="0"/>
              <a:t>/licenses/by/4.0).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59122" y="313494"/>
            <a:ext cx="53848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imes New Roman"/>
              </a:rPr>
              <a:t>Isotopes in ice cores from polar regions tell the story of climate change on a Geological time scale</a:t>
            </a:r>
          </a:p>
        </p:txBody>
      </p:sp>
    </p:spTree>
    <p:extLst>
      <p:ext uri="{BB962C8B-B14F-4D97-AF65-F5344CB8AC3E}">
        <p14:creationId xmlns:p14="http://schemas.microsoft.com/office/powerpoint/2010/main" val="201246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469899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700" dirty="0">
                <a:solidFill>
                  <a:schemeClr val="bg1"/>
                </a:solidFill>
              </a:rPr>
              <a:t>Parts Of An Atom</a:t>
            </a:r>
            <a:endParaRPr lang="en-US" altLang="en-US" sz="27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BF060-2A1D-C944-BED4-A0615E8696B5}"/>
              </a:ext>
            </a:extLst>
          </p:cNvPr>
          <p:cNvSpPr/>
          <p:nvPr/>
        </p:nvSpPr>
        <p:spPr>
          <a:xfrm>
            <a:off x="247519" y="4096006"/>
            <a:ext cx="8776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Courtesy Jet Propulsion Laboratory, Caltech, NASA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1394" y="1080937"/>
            <a:ext cx="44427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/>
              </a:rPr>
              <a:t>An </a:t>
            </a:r>
            <a:r>
              <a:rPr lang="en-US" sz="1800" b="1" dirty="0">
                <a:latin typeface="Times New Roman"/>
              </a:rPr>
              <a:t>atom</a:t>
            </a:r>
            <a:r>
              <a:rPr lang="en-US" sz="1800" dirty="0">
                <a:latin typeface="Times New Roman"/>
              </a:rPr>
              <a:t> is the smallest unit of matter that </a:t>
            </a:r>
          </a:p>
          <a:p>
            <a:r>
              <a:rPr lang="en-US" sz="1800" dirty="0">
                <a:latin typeface="Times New Roman"/>
              </a:rPr>
              <a:t>retains the properties of an element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</a:rPr>
              <a:t>An </a:t>
            </a:r>
            <a:r>
              <a:rPr lang="en-US" sz="1800" b="1" dirty="0">
                <a:latin typeface="Times New Roman"/>
              </a:rPr>
              <a:t>electron</a:t>
            </a:r>
            <a:r>
              <a:rPr lang="en-US" sz="1800" dirty="0">
                <a:latin typeface="Times New Roman"/>
              </a:rPr>
              <a:t> is a subatomic particle with a single negative electrical charge and a mass about 1/2,000 that of a neutron or proton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</a:rPr>
              <a:t>A </a:t>
            </a:r>
            <a:r>
              <a:rPr lang="en-US" sz="1800" b="1" dirty="0">
                <a:latin typeface="Times New Roman"/>
              </a:rPr>
              <a:t>neutron</a:t>
            </a:r>
            <a:r>
              <a:rPr lang="en-US" sz="1800" dirty="0">
                <a:latin typeface="Times New Roman"/>
              </a:rPr>
              <a:t> is a subatomic particle that has no electrical charge and a mass of about 1.7 x 10</a:t>
            </a:r>
            <a:r>
              <a:rPr lang="en-US" sz="1800" baseline="30000" dirty="0">
                <a:latin typeface="Times New Roman"/>
              </a:rPr>
              <a:t>-24</a:t>
            </a:r>
            <a:r>
              <a:rPr lang="en-US" sz="1800" dirty="0">
                <a:latin typeface="Times New Roman"/>
              </a:rPr>
              <a:t> 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</a:rPr>
              <a:t>A </a:t>
            </a:r>
            <a:r>
              <a:rPr lang="en-US" sz="1800" b="1" dirty="0">
                <a:latin typeface="Times New Roman"/>
              </a:rPr>
              <a:t>proton</a:t>
            </a:r>
            <a:r>
              <a:rPr lang="en-US" sz="1800" dirty="0">
                <a:latin typeface="Times New Roman"/>
              </a:rPr>
              <a:t> is a subatomic particle with a single positive electrical charge and a mass of about 1.7 x 10</a:t>
            </a:r>
            <a:r>
              <a:rPr lang="en-US" sz="1800" baseline="30000" dirty="0">
                <a:latin typeface="Times New Roman"/>
              </a:rPr>
              <a:t>-24</a:t>
            </a:r>
            <a:r>
              <a:rPr lang="en-US" sz="1800" dirty="0">
                <a:latin typeface="Times New Roman"/>
              </a:rPr>
              <a:t> g </a:t>
            </a:r>
          </a:p>
        </p:txBody>
      </p:sp>
      <p:pic>
        <p:nvPicPr>
          <p:cNvPr id="1025" name="Picture 1" descr="Model of Proton, Neutron, and Electron">
            <a:extLst>
              <a:ext uri="{FF2B5EF4-FFF2-40B4-BE49-F238E27FC236}">
                <a16:creationId xmlns:a16="http://schemas.microsoft.com/office/drawing/2014/main" id="{30F107BD-489E-E54F-8318-B89890B9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41" y="1457783"/>
            <a:ext cx="4424342" cy="22279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362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469899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700" b="1" dirty="0">
                <a:solidFill>
                  <a:schemeClr val="bg1"/>
                </a:solidFill>
              </a:rPr>
              <a:t>What Is An Isotope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BF060-2A1D-C944-BED4-A0615E8696B5}"/>
              </a:ext>
            </a:extLst>
          </p:cNvPr>
          <p:cNvSpPr/>
          <p:nvPr/>
        </p:nvSpPr>
        <p:spPr>
          <a:xfrm>
            <a:off x="81263" y="4727981"/>
            <a:ext cx="42598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Image courtesy Julie </a:t>
            </a:r>
            <a:r>
              <a:rPr lang="en-US" sz="1200" dirty="0" err="1"/>
              <a:t>Lambart</a:t>
            </a:r>
            <a:r>
              <a:rPr lang="en-US" sz="1200" dirty="0"/>
              <a:t>, Florida Atlantic University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739191"/>
            <a:ext cx="44427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/>
              </a:rPr>
              <a:t>An oxygen atom has 8 protons (+ charge) and 8 electrons (-1 charge). It also typically has 8 neutrons (no charge).</a:t>
            </a:r>
          </a:p>
          <a:p>
            <a:endParaRPr lang="en-US" sz="1800" dirty="0">
              <a:latin typeface="Times New Roman"/>
            </a:endParaRPr>
          </a:p>
          <a:p>
            <a:r>
              <a:rPr lang="en-US" sz="1800" b="1" dirty="0">
                <a:latin typeface="Times New Roman"/>
              </a:rPr>
              <a:t>Isotopes</a:t>
            </a:r>
            <a:r>
              <a:rPr lang="en-US" sz="1800" dirty="0">
                <a:latin typeface="Times New Roman"/>
              </a:rPr>
              <a:t> of Oxygen have a different number of neutrons. </a:t>
            </a:r>
          </a:p>
          <a:p>
            <a:endParaRPr lang="en-US" sz="1800" dirty="0">
              <a:latin typeface="Times New Roman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baseline="30000" dirty="0">
                <a:latin typeface="Times New Roman"/>
              </a:rPr>
              <a:t>16</a:t>
            </a:r>
            <a:r>
              <a:rPr lang="en-US" sz="1800" dirty="0">
                <a:latin typeface="Times New Roman"/>
              </a:rPr>
              <a:t>O has 8 protons and 8 neutrons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baseline="30000" dirty="0">
                <a:latin typeface="Times New Roman"/>
              </a:rPr>
              <a:t>18</a:t>
            </a:r>
            <a:r>
              <a:rPr lang="en-US" sz="1800" dirty="0">
                <a:latin typeface="Times New Roman"/>
              </a:rPr>
              <a:t>O has 8 protons and 10 neutrons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</a:rPr>
              <a:t>Water, or H</a:t>
            </a:r>
            <a:r>
              <a:rPr lang="en-US" sz="1800" baseline="-25000" dirty="0">
                <a:latin typeface="Times New Roman"/>
              </a:rPr>
              <a:t>2</a:t>
            </a:r>
            <a:r>
              <a:rPr lang="en-US" sz="1800" dirty="0">
                <a:latin typeface="Times New Roman"/>
              </a:rPr>
              <a:t>O, has a mix of </a:t>
            </a:r>
            <a:r>
              <a:rPr lang="en-US" sz="1800" baseline="30000" dirty="0">
                <a:latin typeface="Times New Roman"/>
              </a:rPr>
              <a:t>16</a:t>
            </a:r>
            <a:r>
              <a:rPr lang="en-US" sz="1800" dirty="0">
                <a:latin typeface="Times New Roman"/>
              </a:rPr>
              <a:t>O and </a:t>
            </a:r>
            <a:r>
              <a:rPr lang="en-US" sz="1800" baseline="30000" dirty="0">
                <a:latin typeface="Times New Roman"/>
              </a:rPr>
              <a:t>18</a:t>
            </a:r>
            <a:r>
              <a:rPr lang="en-US" sz="1800" dirty="0">
                <a:latin typeface="Times New Roman"/>
              </a:rPr>
              <a:t>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B74C3E-7CE3-D949-8297-DC571DECE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00574"/>
            <a:ext cx="3019425" cy="42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>
              <a:buClrTx/>
            </a:pPr>
            <a:r>
              <a:rPr lang="x-none" altLang="x-none" sz="750" dirty="0">
                <a:solidFill>
                  <a:srgbClr val="314C74"/>
                </a:solidFill>
                <a:latin typeface="Verdana" panose="020B0604030504040204" pitchFamily="34" charset="0"/>
              </a:rPr>
              <a:t>  </a:t>
            </a:r>
            <a:r>
              <a:rPr lang="x-none" altLang="x-none" sz="13275" dirty="0">
                <a:solidFill>
                  <a:srgbClr val="314C74"/>
                </a:solidFill>
                <a:latin typeface="Verdana" panose="020B0604030504040204" pitchFamily="34" charset="0"/>
              </a:rPr>
              <a:t>     </a:t>
            </a:r>
            <a:endParaRPr lang="x-none" altLang="x-none" sz="750" dirty="0"/>
          </a:p>
          <a:p>
            <a:pPr defTabSz="685800">
              <a:buClrTx/>
            </a:pPr>
            <a:r>
              <a:rPr lang="x-none" altLang="x-none" sz="750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endParaRPr lang="x-none" altLang="x-none" sz="1350" dirty="0"/>
          </a:p>
        </p:txBody>
      </p:sp>
      <p:pic>
        <p:nvPicPr>
          <p:cNvPr id="2050" name="Picture 2" descr="Oxygen Isotopes ">
            <a:hlinkClick r:id="rId3"/>
            <a:extLst>
              <a:ext uri="{FF2B5EF4-FFF2-40B4-BE49-F238E27FC236}">
                <a16:creationId xmlns:a16="http://schemas.microsoft.com/office/drawing/2014/main" id="{FA53D90D-DF30-AD41-9A61-D49E33181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18" y="836266"/>
            <a:ext cx="3964702" cy="28392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773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469899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2700" dirty="0">
                <a:solidFill>
                  <a:schemeClr val="bg1"/>
                </a:solidFill>
              </a:rPr>
              <a:t>Isotopes</a:t>
            </a:r>
            <a:endParaRPr lang="en-US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5722E7-BFA1-A846-8A9A-5E336CED2724}"/>
              </a:ext>
            </a:extLst>
          </p:cNvPr>
          <p:cNvGrpSpPr/>
          <p:nvPr/>
        </p:nvGrpSpPr>
        <p:grpSpPr>
          <a:xfrm>
            <a:off x="217119" y="950200"/>
            <a:ext cx="4172357" cy="2547896"/>
            <a:chOff x="2367506" y="816770"/>
            <a:chExt cx="5563143" cy="3397195"/>
          </a:xfrm>
        </p:grpSpPr>
        <p:pic>
          <p:nvPicPr>
            <p:cNvPr id="9" name="Picture 5" descr="ttps://earthobservatory.nasa.gov/Features/Paleoclimatology_OxygenBalance/images/oxygen_isotopes_still.gi">
              <a:extLst>
                <a:ext uri="{FF2B5EF4-FFF2-40B4-BE49-F238E27FC236}">
                  <a16:creationId xmlns:a16="http://schemas.microsoft.com/office/drawing/2014/main" id="{0C1B9F38-F9B7-364A-BCEB-FBE72D45F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787" y="816770"/>
              <a:ext cx="5122862" cy="2078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358AE145-E2CA-DB42-A8BA-647411A3A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7506" y="2982858"/>
              <a:ext cx="2543213" cy="123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Normal abundance is ~99.8%</a:t>
              </a: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C7F91C76-0AC6-E94B-8017-885AA0DB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0504" y="2982858"/>
              <a:ext cx="2579649" cy="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 dirty="0"/>
                <a:t>Normal abundance is ~0.2%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B0BF060-2A1D-C944-BED4-A0615E8696B5}"/>
              </a:ext>
            </a:extLst>
          </p:cNvPr>
          <p:cNvSpPr/>
          <p:nvPr/>
        </p:nvSpPr>
        <p:spPr>
          <a:xfrm>
            <a:off x="247519" y="4096006"/>
            <a:ext cx="8776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Courtesy Robert </a:t>
            </a:r>
            <a:r>
              <a:rPr lang="en-US" sz="1800" dirty="0" err="1"/>
              <a:t>Simmon</a:t>
            </a:r>
            <a:r>
              <a:rPr lang="en-US" sz="1800" dirty="0"/>
              <a:t>, NASA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15502" y="796230"/>
            <a:ext cx="316625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/>
              </a:rPr>
              <a:t>The </a:t>
            </a:r>
            <a:r>
              <a:rPr lang="en-US" sz="1800" dirty="0" err="1">
                <a:latin typeface="Times New Roman"/>
              </a:rPr>
              <a:t>Oxyen</a:t>
            </a:r>
            <a:r>
              <a:rPr lang="en-US" sz="1800" dirty="0">
                <a:latin typeface="Times New Roman"/>
              </a:rPr>
              <a:t> in water (O in H</a:t>
            </a:r>
            <a:r>
              <a:rPr lang="en-US" sz="1800" baseline="-25000" dirty="0">
                <a:latin typeface="Times New Roman"/>
              </a:rPr>
              <a:t>2</a:t>
            </a:r>
            <a:r>
              <a:rPr lang="en-US" sz="1800" dirty="0">
                <a:latin typeface="Times New Roman"/>
              </a:rPr>
              <a:t>O) </a:t>
            </a:r>
            <a:br>
              <a:rPr lang="en-US" sz="1800" dirty="0">
                <a:latin typeface="Times New Roman"/>
              </a:rPr>
            </a:br>
            <a:r>
              <a:rPr lang="en-US" sz="1800" dirty="0">
                <a:latin typeface="Times New Roman"/>
              </a:rPr>
              <a:t>is typically: </a:t>
            </a:r>
            <a:br>
              <a:rPr lang="en-US" sz="1800" dirty="0">
                <a:latin typeface="Times New Roman"/>
              </a:rPr>
            </a:br>
            <a:endParaRPr lang="en-US" sz="1800" dirty="0">
              <a:latin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</a:rPr>
              <a:t>99.8% </a:t>
            </a:r>
            <a:r>
              <a:rPr lang="en-US" sz="1800" baseline="30000" dirty="0">
                <a:latin typeface="Times New Roman"/>
              </a:rPr>
              <a:t>16</a:t>
            </a:r>
            <a:r>
              <a:rPr lang="en-US" sz="1800" dirty="0">
                <a:latin typeface="Times New Roman"/>
              </a:rPr>
              <a:t>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/>
              </a:rPr>
              <a:t>0.2% </a:t>
            </a:r>
            <a:r>
              <a:rPr lang="en-US" sz="1800" baseline="30000" dirty="0">
                <a:latin typeface="Times New Roman"/>
              </a:rPr>
              <a:t>18</a:t>
            </a:r>
            <a:r>
              <a:rPr lang="en-US" sz="1800" dirty="0">
                <a:latin typeface="Times New Roman"/>
              </a:rPr>
              <a:t>O</a:t>
            </a:r>
          </a:p>
          <a:p>
            <a:endParaRPr lang="en-US" sz="1800" i="1" dirty="0">
              <a:latin typeface="Times New Roman"/>
            </a:endParaRPr>
          </a:p>
          <a:p>
            <a:r>
              <a:rPr lang="en-US" sz="1800" i="1" dirty="0">
                <a:latin typeface="Times New Roman"/>
              </a:rPr>
              <a:t>Extra </a:t>
            </a:r>
            <a:r>
              <a:rPr lang="en-US" sz="1800" baseline="30000" dirty="0">
                <a:latin typeface="Times New Roman"/>
              </a:rPr>
              <a:t>18</a:t>
            </a:r>
            <a:r>
              <a:rPr lang="en-US" sz="1800" dirty="0">
                <a:latin typeface="Times New Roman"/>
              </a:rPr>
              <a:t>O is called </a:t>
            </a:r>
            <a:r>
              <a:rPr lang="en-US" sz="1800" b="1" dirty="0">
                <a:latin typeface="Times New Roman"/>
              </a:rPr>
              <a:t>δ</a:t>
            </a:r>
            <a:r>
              <a:rPr lang="en-US" sz="1800" b="1" baseline="30000" dirty="0">
                <a:latin typeface="Times New Roman"/>
              </a:rPr>
              <a:t>18</a:t>
            </a:r>
            <a:r>
              <a:rPr lang="en-US" sz="1800" b="1" dirty="0">
                <a:latin typeface="Times New Roman"/>
              </a:rPr>
              <a:t>O</a:t>
            </a:r>
          </a:p>
          <a:p>
            <a:endParaRPr lang="en-US" sz="1800" b="1" dirty="0">
              <a:latin typeface="Times New Roman"/>
            </a:endParaRPr>
          </a:p>
          <a:p>
            <a:r>
              <a:rPr lang="en-US" sz="1800" b="1" dirty="0">
                <a:latin typeface="Times New Roman"/>
              </a:rPr>
              <a:t>δ</a:t>
            </a:r>
            <a:r>
              <a:rPr lang="en-US" sz="1800" b="1" baseline="30000" dirty="0">
                <a:latin typeface="Times New Roman"/>
              </a:rPr>
              <a:t>18</a:t>
            </a:r>
            <a:r>
              <a:rPr lang="en-US" sz="1800" b="1" dirty="0">
                <a:latin typeface="Times New Roman"/>
              </a:rPr>
              <a:t>O</a:t>
            </a:r>
            <a:r>
              <a:rPr lang="en-US" sz="1800" dirty="0">
                <a:latin typeface="Times New Roman"/>
              </a:rPr>
              <a:t> = 0: normal water</a:t>
            </a:r>
          </a:p>
          <a:p>
            <a:r>
              <a:rPr lang="en-US" sz="1800" b="1" dirty="0">
                <a:latin typeface="Times New Roman"/>
              </a:rPr>
              <a:t>δ</a:t>
            </a:r>
            <a:r>
              <a:rPr lang="en-US" sz="1800" b="1" baseline="30000" dirty="0">
                <a:latin typeface="Times New Roman"/>
              </a:rPr>
              <a:t>18</a:t>
            </a:r>
            <a:r>
              <a:rPr lang="en-US" sz="1800" b="1" dirty="0">
                <a:latin typeface="Times New Roman"/>
              </a:rPr>
              <a:t>O</a:t>
            </a:r>
            <a:r>
              <a:rPr lang="en-US" sz="1800" dirty="0">
                <a:latin typeface="Times New Roman"/>
              </a:rPr>
              <a:t> &gt; 0: heavier water</a:t>
            </a:r>
          </a:p>
          <a:p>
            <a:r>
              <a:rPr lang="en-US" sz="1800" b="1" dirty="0">
                <a:latin typeface="Times New Roman"/>
              </a:rPr>
              <a:t>δ</a:t>
            </a:r>
            <a:r>
              <a:rPr lang="en-US" sz="1800" b="1" baseline="30000" dirty="0">
                <a:latin typeface="Times New Roman"/>
              </a:rPr>
              <a:t>18</a:t>
            </a:r>
            <a:r>
              <a:rPr lang="en-US" sz="1800" b="1" dirty="0">
                <a:latin typeface="Times New Roman"/>
              </a:rPr>
              <a:t>O</a:t>
            </a:r>
            <a:r>
              <a:rPr lang="en-US" sz="1800" dirty="0">
                <a:latin typeface="Times New Roman"/>
              </a:rPr>
              <a:t> &lt; 0: lighter water</a:t>
            </a:r>
          </a:p>
          <a:p>
            <a:endParaRPr lang="en-US" sz="18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1951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3925455" cy="1911926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000" dirty="0">
                <a:solidFill>
                  <a:schemeClr val="bg1"/>
                </a:solidFill>
              </a:rPr>
              <a:t>Mass spectrometers measure isotope composition very precisely</a:t>
            </a:r>
            <a:endParaRPr lang="en-US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078" name="Picture 6" descr="Image result for image of mass spectrometer">
            <a:extLst>
              <a:ext uri="{FF2B5EF4-FFF2-40B4-BE49-F238E27FC236}">
                <a16:creationId xmlns:a16="http://schemas.microsoft.com/office/drawing/2014/main" id="{35759499-49B5-4C43-81D6-60D5B879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657" y="1"/>
            <a:ext cx="4022952" cy="42432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B48434-46F5-A943-9AB5-A335E82A88F0}"/>
              </a:ext>
            </a:extLst>
          </p:cNvPr>
          <p:cNvSpPr/>
          <p:nvPr/>
        </p:nvSpPr>
        <p:spPr>
          <a:xfrm>
            <a:off x="260750" y="4520252"/>
            <a:ext cx="8143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Courtesy of Devon </a:t>
            </a:r>
            <a:r>
              <a:rPr lang="en-US" sz="1800" dirty="0" err="1"/>
              <a:t>Fyson</a:t>
            </a:r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45A06B-221D-474F-883C-20592887E19F}"/>
              </a:ext>
            </a:extLst>
          </p:cNvPr>
          <p:cNvSpPr/>
          <p:nvPr/>
        </p:nvSpPr>
        <p:spPr>
          <a:xfrm>
            <a:off x="260751" y="2229810"/>
            <a:ext cx="3233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Schematic of a typical mass spectrometer</a:t>
            </a:r>
          </a:p>
        </p:txBody>
      </p:sp>
    </p:spTree>
    <p:extLst>
      <p:ext uri="{BB962C8B-B14F-4D97-AF65-F5344CB8AC3E}">
        <p14:creationId xmlns:p14="http://schemas.microsoft.com/office/powerpoint/2010/main" val="354576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55CFCA2-CD59-934D-951D-82B4D14E982B}"/>
              </a:ext>
            </a:extLst>
          </p:cNvPr>
          <p:cNvSpPr/>
          <p:nvPr/>
        </p:nvSpPr>
        <p:spPr>
          <a:xfrm>
            <a:off x="3256800" y="0"/>
            <a:ext cx="58872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77675" y="4734875"/>
            <a:ext cx="25317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Lucian Dachman, Unsplash</a:t>
            </a:r>
            <a:endParaRPr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CF247B-1382-7D47-9F8A-9164131C6A4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4AAFF6-BABD-5C4E-91AA-5A43F137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6" y="38101"/>
            <a:ext cx="7812008" cy="5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74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 of water in the air and in the oceans</a:t>
            </a:r>
          </a:p>
        </p:txBody>
      </p:sp>
      <p:pic>
        <p:nvPicPr>
          <p:cNvPr id="4" name="Picture 5" descr="ttps://earthobservatory.nasa.gov/Features/Paleoclimatology_OxygenBalance/images/oxygen_isotopes_still.gi">
            <a:extLst>
              <a:ext uri="{FF2B5EF4-FFF2-40B4-BE49-F238E27FC236}">
                <a16:creationId xmlns:a16="http://schemas.microsoft.com/office/drawing/2014/main" id="{D59DB015-58BD-C74B-AD93-5E63AC95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2" y="702815"/>
            <a:ext cx="2391625" cy="97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6A3A9ADE-6353-C84B-97D9-1706AB8F3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3"/>
          <a:stretch>
            <a:fillRect/>
          </a:stretch>
        </p:blipFill>
        <p:spPr bwMode="auto">
          <a:xfrm>
            <a:off x="2560145" y="1536724"/>
            <a:ext cx="5516676" cy="32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80A31A-7D52-1047-9DEC-548AE56A19A7}"/>
              </a:ext>
            </a:extLst>
          </p:cNvPr>
          <p:cNvGrpSpPr/>
          <p:nvPr/>
        </p:nvGrpSpPr>
        <p:grpSpPr>
          <a:xfrm>
            <a:off x="5073319" y="1535030"/>
            <a:ext cx="823348" cy="577076"/>
            <a:chOff x="8541834" y="1260088"/>
            <a:chExt cx="1097797" cy="76943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707DC6-DE8F-A84C-A621-A82B33536361}"/>
                </a:ext>
              </a:extLst>
            </p:cNvPr>
            <p:cNvCxnSpPr/>
            <p:nvPr/>
          </p:nvCxnSpPr>
          <p:spPr>
            <a:xfrm>
              <a:off x="8541834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C0DC2A-C118-9746-AAD9-5511C6D4C420}"/>
                </a:ext>
              </a:extLst>
            </p:cNvPr>
            <p:cNvCxnSpPr/>
            <p:nvPr/>
          </p:nvCxnSpPr>
          <p:spPr>
            <a:xfrm>
              <a:off x="9081692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42AF0AA-98DD-CA48-BADB-D7E9F9002D46}"/>
                </a:ext>
              </a:extLst>
            </p:cNvPr>
            <p:cNvCxnSpPr/>
            <p:nvPr/>
          </p:nvCxnSpPr>
          <p:spPr>
            <a:xfrm>
              <a:off x="9639631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1DC28FE-2EFF-0741-9122-DF8D5EE586B5}"/>
              </a:ext>
            </a:extLst>
          </p:cNvPr>
          <p:cNvSpPr/>
          <p:nvPr/>
        </p:nvSpPr>
        <p:spPr>
          <a:xfrm>
            <a:off x="3869512" y="624936"/>
            <a:ext cx="39670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1800" dirty="0">
                <a:cs typeface="Times New Roman" panose="02020603050405020304" pitchFamily="18" charset="0"/>
              </a:rPr>
              <a:t>Water vapor in air above the oceans is a little </a:t>
            </a:r>
            <a:r>
              <a:rPr lang="en-US" altLang="en-US" sz="18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1800" b="1" dirty="0">
                <a:cs typeface="Times New Roman" panose="02020603050405020304" pitchFamily="18" charset="0"/>
              </a:rPr>
              <a:t>O-depleted</a:t>
            </a:r>
            <a:r>
              <a:rPr lang="en-US" altLang="en-US" sz="1800" dirty="0">
                <a:cs typeface="Times New Roman" panose="02020603050405020304" pitchFamily="18" charset="0"/>
              </a:rPr>
              <a:t> compared to normal (lighter)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01E0D5-664B-2D4A-A3E1-E98D83A13D84}"/>
              </a:ext>
            </a:extLst>
          </p:cNvPr>
          <p:cNvSpPr/>
          <p:nvPr/>
        </p:nvSpPr>
        <p:spPr>
          <a:xfrm>
            <a:off x="6517751" y="1845291"/>
            <a:ext cx="2528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1800" dirty="0">
                <a:cs typeface="Times New Roman" panose="02020603050405020304" pitchFamily="18" charset="0"/>
              </a:rPr>
              <a:t>Water left behind in the oceans is a little </a:t>
            </a:r>
            <a:r>
              <a:rPr lang="en-US" altLang="en-US" sz="18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1800" b="1" dirty="0">
                <a:cs typeface="Times New Roman" panose="02020603050405020304" pitchFamily="18" charset="0"/>
              </a:rPr>
              <a:t>O-rich </a:t>
            </a:r>
            <a:r>
              <a:rPr lang="en-US" altLang="en-US" sz="1800" dirty="0">
                <a:cs typeface="Times New Roman" panose="02020603050405020304" pitchFamily="18" charset="0"/>
              </a:rPr>
              <a:t>compared to normal (heavier)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7A0320-3B34-564B-9264-ED5ADEB7C61C}"/>
              </a:ext>
            </a:extLst>
          </p:cNvPr>
          <p:cNvSpPr/>
          <p:nvPr/>
        </p:nvSpPr>
        <p:spPr>
          <a:xfrm>
            <a:off x="4703863" y="4733952"/>
            <a:ext cx="4357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Picture Courtesy of Genevieve Anderson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6962" y="3342645"/>
            <a:ext cx="5795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/>
              </a:rPr>
              <a:t>Can you guess why?</a:t>
            </a:r>
          </a:p>
          <a:p>
            <a:r>
              <a:rPr lang="en-US" sz="1800" dirty="0">
                <a:latin typeface="Times New Roman"/>
              </a:rPr>
              <a:t>Think about throwing a heavy ball into the air </a:t>
            </a:r>
            <a:r>
              <a:rPr lang="en-US" sz="1800" dirty="0" err="1">
                <a:latin typeface="Times New Roman"/>
              </a:rPr>
              <a:t>vs</a:t>
            </a:r>
            <a:r>
              <a:rPr lang="en-US" sz="1800" dirty="0">
                <a:latin typeface="Times New Roman"/>
              </a:rPr>
              <a:t> a light ball.</a:t>
            </a:r>
          </a:p>
          <a:p>
            <a:endParaRPr lang="en-US" sz="1800" dirty="0">
              <a:latin typeface="Times New Roman"/>
            </a:endParaRPr>
          </a:p>
          <a:p>
            <a:r>
              <a:rPr lang="en-US" sz="1800" dirty="0">
                <a:latin typeface="Times New Roman"/>
              </a:rPr>
              <a:t>So, is </a:t>
            </a:r>
            <a:r>
              <a:rPr lang="en-US" sz="1800" b="1" dirty="0">
                <a:latin typeface="Times New Roman"/>
              </a:rPr>
              <a:t>δ</a:t>
            </a:r>
            <a:r>
              <a:rPr lang="en-US" sz="1800" b="1" baseline="30000" dirty="0">
                <a:latin typeface="Times New Roman"/>
              </a:rPr>
              <a:t>18</a:t>
            </a:r>
            <a:r>
              <a:rPr lang="en-US" sz="1800" b="1" dirty="0">
                <a:latin typeface="Times New Roman"/>
              </a:rPr>
              <a:t>O</a:t>
            </a:r>
            <a:r>
              <a:rPr lang="en-US" sz="1800" dirty="0">
                <a:latin typeface="Times New Roman"/>
              </a:rPr>
              <a:t> in the air </a:t>
            </a:r>
            <a:r>
              <a:rPr lang="en-US" sz="1800" b="1" dirty="0">
                <a:latin typeface="Times New Roman"/>
              </a:rPr>
              <a:t>positive </a:t>
            </a:r>
            <a:r>
              <a:rPr lang="en-US" sz="1800" dirty="0">
                <a:latin typeface="Times New Roman"/>
              </a:rPr>
              <a:t>or </a:t>
            </a:r>
            <a:r>
              <a:rPr lang="en-US" sz="1800" b="1" dirty="0">
                <a:latin typeface="Times New Roman"/>
              </a:rPr>
              <a:t>negative?</a:t>
            </a:r>
          </a:p>
        </p:txBody>
      </p:sp>
    </p:spTree>
    <p:extLst>
      <p:ext uri="{BB962C8B-B14F-4D97-AF65-F5344CB8AC3E}">
        <p14:creationId xmlns:p14="http://schemas.microsoft.com/office/powerpoint/2010/main" val="3151079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altLang="en-US" sz="2700" dirty="0">
                <a:solidFill>
                  <a:schemeClr val="bg1"/>
                </a:solidFill>
                <a:cs typeface="Times New Roman" panose="02020603050405020304" pitchFamily="18" charset="0"/>
              </a:rPr>
              <a:t>–depleted water </a:t>
            </a:r>
            <a:r>
              <a:rPr lang="en-US" sz="2700" dirty="0">
                <a:solidFill>
                  <a:schemeClr val="bg1"/>
                </a:solidFill>
              </a:rPr>
              <a:t>in the air eventually falls as snow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40FBD3-C129-5A45-AD57-6649008DCCFB}"/>
              </a:ext>
            </a:extLst>
          </p:cNvPr>
          <p:cNvGrpSpPr/>
          <p:nvPr/>
        </p:nvGrpSpPr>
        <p:grpSpPr>
          <a:xfrm>
            <a:off x="91643" y="1202602"/>
            <a:ext cx="8779467" cy="2712818"/>
            <a:chOff x="122191" y="1603469"/>
            <a:chExt cx="11705956" cy="3617091"/>
          </a:xfrm>
        </p:grpSpPr>
        <p:pic>
          <p:nvPicPr>
            <p:cNvPr id="1026" name="Picture 2" descr="Image result for why oxygen isotopes are lower in ice sheets">
              <a:extLst>
                <a:ext uri="{FF2B5EF4-FFF2-40B4-BE49-F238E27FC236}">
                  <a16:creationId xmlns:a16="http://schemas.microsoft.com/office/drawing/2014/main" id="{BC7E9B11-FA1B-504C-8336-E2C85CCE6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91" y="1603469"/>
              <a:ext cx="5750886" cy="312464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F8155A-61F0-5548-B814-86E3087B0C57}"/>
                </a:ext>
              </a:extLst>
            </p:cNvPr>
            <p:cNvSpPr/>
            <p:nvPr/>
          </p:nvSpPr>
          <p:spPr>
            <a:xfrm>
              <a:off x="125960" y="4728117"/>
              <a:ext cx="1170218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/>
                <a:t>Courtesy Robert </a:t>
              </a:r>
              <a:r>
                <a:rPr lang="en-US" sz="1800" dirty="0" err="1"/>
                <a:t>Simmon</a:t>
              </a:r>
              <a:r>
                <a:rPr lang="en-US" sz="1800" dirty="0"/>
                <a:t>, NASA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650441" y="857988"/>
            <a:ext cx="43711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aseline="30000" dirty="0">
                <a:latin typeface="Times New Roman"/>
              </a:rPr>
              <a:t>18</a:t>
            </a:r>
            <a:r>
              <a:rPr lang="en-US" sz="1800" dirty="0">
                <a:latin typeface="Times New Roman"/>
              </a:rPr>
              <a:t>O in snow falling onto the Antarctic ice sheet is depleted compared to normal. The exact amount depends on where exactly you are in the Antarctic, but it ranges from 3 to 5%. A 3% depletion corresponds to </a:t>
            </a:r>
            <a:br>
              <a:rPr lang="en-US" sz="1800" dirty="0">
                <a:latin typeface="Times New Roman"/>
              </a:rPr>
            </a:br>
            <a:r>
              <a:rPr lang="en-US" sz="1800" b="1" dirty="0">
                <a:latin typeface="Times New Roman"/>
              </a:rPr>
              <a:t>δ</a:t>
            </a:r>
            <a:r>
              <a:rPr lang="en-US" sz="1800" b="1" baseline="30000" dirty="0">
                <a:latin typeface="Times New Roman"/>
              </a:rPr>
              <a:t>18</a:t>
            </a:r>
            <a:r>
              <a:rPr lang="en-US" sz="1800" b="1" dirty="0">
                <a:latin typeface="Times New Roman"/>
              </a:rPr>
              <a:t>O = -30 ppt</a:t>
            </a:r>
            <a:r>
              <a:rPr lang="en-US" sz="1800" dirty="0">
                <a:latin typeface="Times New Roman"/>
              </a:rPr>
              <a:t>.</a:t>
            </a:r>
          </a:p>
          <a:p>
            <a:endParaRPr lang="en-US" sz="1800" b="1" dirty="0">
              <a:latin typeface="Times New Roman"/>
            </a:endParaRPr>
          </a:p>
          <a:p>
            <a:r>
              <a:rPr lang="en-US" sz="1800" dirty="0">
                <a:latin typeface="Times New Roman"/>
              </a:rPr>
              <a:t>When the global temperatures are lower (like during an ice age), δ</a:t>
            </a:r>
            <a:r>
              <a:rPr lang="en-US" sz="1800" baseline="30000" dirty="0">
                <a:latin typeface="Times New Roman"/>
              </a:rPr>
              <a:t>18</a:t>
            </a:r>
            <a:r>
              <a:rPr lang="en-US" sz="1800" dirty="0">
                <a:latin typeface="Times New Roman"/>
              </a:rPr>
              <a:t>O gets </a:t>
            </a:r>
            <a:r>
              <a:rPr lang="en-US" sz="1800" b="1" dirty="0">
                <a:latin typeface="Times New Roman"/>
              </a:rPr>
              <a:t>even more negative</a:t>
            </a:r>
            <a:r>
              <a:rPr lang="en-US" sz="1800" dirty="0">
                <a:latin typeface="Times New Roman"/>
              </a:rPr>
              <a:t>.</a:t>
            </a:r>
          </a:p>
          <a:p>
            <a:endParaRPr lang="en-US" sz="1800" dirty="0">
              <a:latin typeface="Times New Roman"/>
            </a:endParaRPr>
          </a:p>
          <a:p>
            <a:r>
              <a:rPr lang="en-US" sz="1800" dirty="0">
                <a:latin typeface="Times New Roman"/>
              </a:rPr>
              <a:t>So, oxygen isotopes in ice cores act like a kind of </a:t>
            </a:r>
            <a:r>
              <a:rPr lang="en-US" sz="1800" b="1" dirty="0">
                <a:latin typeface="Times New Roman"/>
              </a:rPr>
              <a:t>thermometer</a:t>
            </a:r>
            <a:r>
              <a:rPr lang="en-US" sz="1800" dirty="0">
                <a:latin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7283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 as a thermometer of past climates</a:t>
            </a:r>
          </a:p>
        </p:txBody>
      </p:sp>
      <p:pic>
        <p:nvPicPr>
          <p:cNvPr id="9" name="Picture 2" descr="An ice core being slid out of a drill barrel sideways">
            <a:extLst>
              <a:ext uri="{FF2B5EF4-FFF2-40B4-BE49-F238E27FC236}">
                <a16:creationId xmlns:a16="http://schemas.microsoft.com/office/drawing/2014/main" id="{75EB1AE8-16F9-0C46-9784-3D760384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15" y="1000051"/>
            <a:ext cx="4360625" cy="29131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5FE3A6-DCF2-464E-9D18-C4F93505B850}"/>
              </a:ext>
            </a:extLst>
          </p:cNvPr>
          <p:cNvSpPr/>
          <p:nvPr/>
        </p:nvSpPr>
        <p:spPr>
          <a:xfrm>
            <a:off x="1619715" y="3289944"/>
            <a:ext cx="1951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Courtesy </a:t>
            </a:r>
          </a:p>
          <a:p>
            <a:r>
              <a:rPr lang="en-US" sz="1800" dirty="0">
                <a:solidFill>
                  <a:schemeClr val="bg1"/>
                </a:solidFill>
              </a:rPr>
              <a:t>Lonnie Thompson</a:t>
            </a:r>
          </a:p>
        </p:txBody>
      </p:sp>
    </p:spTree>
    <p:extLst>
      <p:ext uri="{BB962C8B-B14F-4D97-AF65-F5344CB8AC3E}">
        <p14:creationId xmlns:p14="http://schemas.microsoft.com/office/powerpoint/2010/main" val="784983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 as a thermometer of past climates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36C12756-4A3C-1A4B-B5F3-EE5F0BDF28D6}"/>
              </a:ext>
            </a:extLst>
          </p:cNvPr>
          <p:cNvSpPr/>
          <p:nvPr/>
        </p:nvSpPr>
        <p:spPr>
          <a:xfrm>
            <a:off x="1890132" y="978520"/>
            <a:ext cx="401444" cy="39809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99E96-68AA-394F-83AF-CCE256DE0E52}"/>
              </a:ext>
            </a:extLst>
          </p:cNvPr>
          <p:cNvSpPr txBox="1"/>
          <p:nvPr/>
        </p:nvSpPr>
        <p:spPr>
          <a:xfrm>
            <a:off x="990479" y="897884"/>
            <a:ext cx="103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4E528-E7D9-EC4C-8C75-8B95A82C387D}"/>
              </a:ext>
            </a:extLst>
          </p:cNvPr>
          <p:cNvSpPr txBox="1"/>
          <p:nvPr/>
        </p:nvSpPr>
        <p:spPr>
          <a:xfrm>
            <a:off x="1000996" y="2273357"/>
            <a:ext cx="1037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1000 meters deep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11E45-708C-1342-B0D9-F82604040AEC}"/>
              </a:ext>
            </a:extLst>
          </p:cNvPr>
          <p:cNvSpPr txBox="1"/>
          <p:nvPr/>
        </p:nvSpPr>
        <p:spPr>
          <a:xfrm>
            <a:off x="1018006" y="3777459"/>
            <a:ext cx="1037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2000 meters deep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96423A-507F-2A41-9B90-BCAFE754F4C6}"/>
                  </a:ext>
                </a:extLst>
              </p:cNvPr>
              <p:cNvSpPr/>
              <p:nvPr/>
            </p:nvSpPr>
            <p:spPr>
              <a:xfrm>
                <a:off x="2628443" y="1008186"/>
                <a:ext cx="1663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1800" dirty="0"/>
                  <a:t> = -35 ppt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96423A-507F-2A41-9B90-BCAFE754F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43" y="1008186"/>
                <a:ext cx="1663982" cy="369332"/>
              </a:xfrm>
              <a:prstGeom prst="rect">
                <a:avLst/>
              </a:prstGeom>
              <a:blipFill>
                <a:blip r:embed="rId3"/>
                <a:stretch>
                  <a:fillRect t="-3333" r="-15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695532-B0CA-7242-9C30-26C7055066FD}"/>
                  </a:ext>
                </a:extLst>
              </p:cNvPr>
              <p:cNvSpPr/>
              <p:nvPr/>
            </p:nvSpPr>
            <p:spPr>
              <a:xfrm>
                <a:off x="2597321" y="2411858"/>
                <a:ext cx="1663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1800" dirty="0"/>
                  <a:t> = -42 ppt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695532-B0CA-7242-9C30-26C705506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21" y="2411858"/>
                <a:ext cx="1663982" cy="369332"/>
              </a:xfrm>
              <a:prstGeom prst="rect">
                <a:avLst/>
              </a:prstGeom>
              <a:blipFill>
                <a:blip r:embed="rId4"/>
                <a:stretch>
                  <a:fillRect t="-6667" r="-151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642DC0-F446-5A40-8C7C-430E763D6399}"/>
                  </a:ext>
                </a:extLst>
              </p:cNvPr>
              <p:cNvSpPr/>
              <p:nvPr/>
            </p:nvSpPr>
            <p:spPr>
              <a:xfrm>
                <a:off x="2628443" y="3915959"/>
                <a:ext cx="1663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1800" dirty="0"/>
                  <a:t> = -38 ppt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642DC0-F446-5A40-8C7C-430E763D6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43" y="3915959"/>
                <a:ext cx="1663982" cy="369332"/>
              </a:xfrm>
              <a:prstGeom prst="rect">
                <a:avLst/>
              </a:prstGeom>
              <a:blipFill>
                <a:blip r:embed="rId5"/>
                <a:stretch>
                  <a:fillRect t="-3333" r="-15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556F118-EF00-6440-9DAB-5B4A9F5897C2}"/>
              </a:ext>
            </a:extLst>
          </p:cNvPr>
          <p:cNvSpPr txBox="1"/>
          <p:nvPr/>
        </p:nvSpPr>
        <p:spPr>
          <a:xfrm>
            <a:off x="5584372" y="2133184"/>
            <a:ext cx="31400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Which is the oldest sample?</a:t>
            </a:r>
            <a:br>
              <a:rPr lang="en-US" sz="1800" dirty="0"/>
            </a:b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At which time (depth) was the climate coldest? </a:t>
            </a:r>
          </a:p>
        </p:txBody>
      </p:sp>
    </p:spTree>
    <p:extLst>
      <p:ext uri="{BB962C8B-B14F-4D97-AF65-F5344CB8AC3E}">
        <p14:creationId xmlns:p14="http://schemas.microsoft.com/office/powerpoint/2010/main" val="2891689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 as a thermometer of past climates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36C12756-4A3C-1A4B-B5F3-EE5F0BDF28D6}"/>
              </a:ext>
            </a:extLst>
          </p:cNvPr>
          <p:cNvSpPr/>
          <p:nvPr/>
        </p:nvSpPr>
        <p:spPr>
          <a:xfrm>
            <a:off x="1890132" y="978520"/>
            <a:ext cx="401444" cy="398098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99E96-68AA-394F-83AF-CCE256DE0E52}"/>
              </a:ext>
            </a:extLst>
          </p:cNvPr>
          <p:cNvSpPr txBox="1"/>
          <p:nvPr/>
        </p:nvSpPr>
        <p:spPr>
          <a:xfrm>
            <a:off x="990479" y="897884"/>
            <a:ext cx="103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4E528-E7D9-EC4C-8C75-8B95A82C387D}"/>
              </a:ext>
            </a:extLst>
          </p:cNvPr>
          <p:cNvSpPr txBox="1"/>
          <p:nvPr/>
        </p:nvSpPr>
        <p:spPr>
          <a:xfrm>
            <a:off x="1000996" y="2273357"/>
            <a:ext cx="1037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1000 meters deep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11E45-708C-1342-B0D9-F82604040AEC}"/>
              </a:ext>
            </a:extLst>
          </p:cNvPr>
          <p:cNvSpPr txBox="1"/>
          <p:nvPr/>
        </p:nvSpPr>
        <p:spPr>
          <a:xfrm>
            <a:off x="1018006" y="3777459"/>
            <a:ext cx="1037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2000 meters deep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96423A-507F-2A41-9B90-BCAFE754F4C6}"/>
                  </a:ext>
                </a:extLst>
              </p:cNvPr>
              <p:cNvSpPr/>
              <p:nvPr/>
            </p:nvSpPr>
            <p:spPr>
              <a:xfrm>
                <a:off x="2628443" y="1008186"/>
                <a:ext cx="1663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1800" dirty="0"/>
                  <a:t> = -35 ppt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96423A-507F-2A41-9B90-BCAFE754F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43" y="1008186"/>
                <a:ext cx="1663982" cy="369332"/>
              </a:xfrm>
              <a:prstGeom prst="rect">
                <a:avLst/>
              </a:prstGeom>
              <a:blipFill>
                <a:blip r:embed="rId3"/>
                <a:stretch>
                  <a:fillRect t="-3333" r="-15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695532-B0CA-7242-9C30-26C7055066FD}"/>
                  </a:ext>
                </a:extLst>
              </p:cNvPr>
              <p:cNvSpPr/>
              <p:nvPr/>
            </p:nvSpPr>
            <p:spPr>
              <a:xfrm>
                <a:off x="2597321" y="2411858"/>
                <a:ext cx="1663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1800" dirty="0"/>
                  <a:t> = -42 ppt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695532-B0CA-7242-9C30-26C705506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321" y="2411858"/>
                <a:ext cx="1663982" cy="369332"/>
              </a:xfrm>
              <a:prstGeom prst="rect">
                <a:avLst/>
              </a:prstGeom>
              <a:blipFill>
                <a:blip r:embed="rId4"/>
                <a:stretch>
                  <a:fillRect t="-6667" r="-151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642DC0-F446-5A40-8C7C-430E763D6399}"/>
                  </a:ext>
                </a:extLst>
              </p:cNvPr>
              <p:cNvSpPr/>
              <p:nvPr/>
            </p:nvSpPr>
            <p:spPr>
              <a:xfrm>
                <a:off x="2628443" y="3915959"/>
                <a:ext cx="16639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1800" dirty="0"/>
                  <a:t> = -38 ppt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642DC0-F446-5A40-8C7C-430E763D6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43" y="3915959"/>
                <a:ext cx="1663982" cy="369332"/>
              </a:xfrm>
              <a:prstGeom prst="rect">
                <a:avLst/>
              </a:prstGeom>
              <a:blipFill>
                <a:blip r:embed="rId5"/>
                <a:stretch>
                  <a:fillRect t="-3333" r="-151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556F118-EF00-6440-9DAB-5B4A9F5897C2}"/>
              </a:ext>
            </a:extLst>
          </p:cNvPr>
          <p:cNvSpPr txBox="1"/>
          <p:nvPr/>
        </p:nvSpPr>
        <p:spPr>
          <a:xfrm>
            <a:off x="5464299" y="1377518"/>
            <a:ext cx="3140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Which is the oldest sample?</a:t>
            </a:r>
            <a:br>
              <a:rPr lang="en-US" sz="1800" dirty="0"/>
            </a:br>
            <a:endParaRPr lang="en-US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/>
              <a:t>At which time (depth) was the climate coldest? 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Hint: </a:t>
            </a:r>
            <a:r>
              <a:rPr lang="en-US" sz="1800" dirty="0">
                <a:latin typeface="Times New Roman"/>
              </a:rPr>
              <a:t>lower global temperatures =&gt; δ</a:t>
            </a:r>
            <a:r>
              <a:rPr lang="en-US" sz="1800" baseline="30000" dirty="0">
                <a:latin typeface="Times New Roman"/>
              </a:rPr>
              <a:t>18</a:t>
            </a:r>
            <a:r>
              <a:rPr lang="en-US" sz="1800" dirty="0">
                <a:latin typeface="Times New Roman"/>
              </a:rPr>
              <a:t>O gets </a:t>
            </a:r>
            <a:r>
              <a:rPr lang="en-US" sz="1800" b="1" dirty="0">
                <a:latin typeface="Times New Roman"/>
              </a:rPr>
              <a:t>even more negative</a:t>
            </a:r>
            <a:r>
              <a:rPr lang="en-US" sz="1800" dirty="0">
                <a:latin typeface="Times New Roman"/>
              </a:rPr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39234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55CFCA2-CD59-934D-951D-82B4D14E982B}"/>
              </a:ext>
            </a:extLst>
          </p:cNvPr>
          <p:cNvSpPr/>
          <p:nvPr/>
        </p:nvSpPr>
        <p:spPr>
          <a:xfrm>
            <a:off x="3256800" y="0"/>
            <a:ext cx="58872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77675" y="4734875"/>
            <a:ext cx="25317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Lucian Dachman, Unsplash</a:t>
            </a:r>
            <a:endParaRPr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4AAFF6-BABD-5C4E-91AA-5A43F137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6" y="38101"/>
            <a:ext cx="7812008" cy="5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14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D43D0-1A06-9B48-93E0-1DA863F66768}"/>
              </a:ext>
            </a:extLst>
          </p:cNvPr>
          <p:cNvSpPr txBox="1"/>
          <p:nvPr/>
        </p:nvSpPr>
        <p:spPr>
          <a:xfrm>
            <a:off x="0" y="528555"/>
            <a:ext cx="9011525" cy="4408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5288" indent="-395288"/>
            <a:r>
              <a:rPr lang="en-US" sz="825" dirty="0"/>
              <a:t>Part Of An Atom: NASA, </a:t>
            </a:r>
            <a:r>
              <a:rPr lang="en-US" sz="825" dirty="0">
                <a:hlinkClick r:id="rId3"/>
              </a:rPr>
              <a:t>https://genesismission.jpl.nasa.gov/gm2/science/atoms.htm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What Is An Isotope: </a:t>
            </a:r>
            <a:r>
              <a:rPr lang="en-US" sz="825" dirty="0" err="1"/>
              <a:t>Lambart</a:t>
            </a:r>
            <a:r>
              <a:rPr lang="en-US" sz="825" dirty="0"/>
              <a:t>, Julie, FAU, </a:t>
            </a:r>
            <a:r>
              <a:rPr lang="en-US" sz="825" dirty="0">
                <a:hlinkClick r:id="rId4"/>
              </a:rPr>
              <a:t>http://www.ces.fau.edu/nasa/module-3/how-is-temperature-measured/isotopes.php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Isotopes: </a:t>
            </a:r>
            <a:r>
              <a:rPr lang="en-US" sz="825" dirty="0" err="1"/>
              <a:t>Simmon</a:t>
            </a:r>
            <a:r>
              <a:rPr lang="en-US" sz="825" dirty="0"/>
              <a:t>, Robert, NASA, </a:t>
            </a:r>
            <a:r>
              <a:rPr lang="en-US" sz="825" dirty="0">
                <a:hlinkClick r:id="rId5"/>
              </a:rPr>
              <a:t>https://earthobservatory.nasa.gov/features/Paleoclimatology_OxygenBalance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Mass Spectrometer: </a:t>
            </a:r>
            <a:r>
              <a:rPr lang="en-US" sz="825" dirty="0" err="1"/>
              <a:t>Fyson</a:t>
            </a:r>
            <a:r>
              <a:rPr lang="en-US" sz="825" dirty="0"/>
              <a:t>, Devon, </a:t>
            </a:r>
            <a:r>
              <a:rPr lang="en-US" sz="825" dirty="0">
                <a:hlinkClick r:id="rId6"/>
              </a:rPr>
              <a:t>https://commons.wikimedia.org/wiki/File:Mass_Spectrometer_Schematic.svg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>
                <a:latin typeface="Calibri" panose="020F0502020204030204" pitchFamily="34" charset="0"/>
                <a:cs typeface="Calibri" panose="020F0502020204030204" pitchFamily="34" charset="0"/>
              </a:rPr>
              <a:t>Ocean profile: Anderson, Genevieve, SBCC, </a:t>
            </a:r>
            <a:r>
              <a:rPr lang="en-US" sz="825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https://www.marinebio.net/marinescience/01intro/woclass.htm</a:t>
            </a:r>
            <a:endParaRPr lang="en-US" sz="82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288" indent="-395288"/>
            <a:endParaRPr lang="en-US" sz="825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95288" indent="-395288"/>
            <a:r>
              <a:rPr lang="en-US" sz="825" dirty="0"/>
              <a:t>18O map: </a:t>
            </a:r>
            <a:r>
              <a:rPr lang="en-US" sz="825" dirty="0" err="1"/>
              <a:t>Simmon</a:t>
            </a:r>
            <a:r>
              <a:rPr lang="en-US" sz="825" dirty="0"/>
              <a:t>, Robert, NASA, </a:t>
            </a:r>
            <a:r>
              <a:rPr lang="en-US" sz="825" dirty="0">
                <a:hlinkClick r:id="rId5"/>
              </a:rPr>
              <a:t>https://earthobservatory.nasa.gov/features/Paleoclimatology_OxygenBalance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>
                <a:latin typeface="Calibri" panose="020F0502020204030204" pitchFamily="34" charset="0"/>
                <a:cs typeface="Calibri" panose="020F0502020204030204" pitchFamily="34" charset="0"/>
              </a:rPr>
              <a:t>Ice core: Thompson, Lonnie, </a:t>
            </a:r>
            <a:r>
              <a:rPr lang="en-US" sz="825" dirty="0">
                <a:hlinkClick r:id="rId8"/>
              </a:rPr>
              <a:t>http://www.antarcticglaciers.org/glaciers-and-climate/ice-cores/ice-core-basics/#jp-carousel-5901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100 </a:t>
            </a:r>
            <a:r>
              <a:rPr lang="en-US" sz="825" dirty="0" err="1"/>
              <a:t>kyr</a:t>
            </a:r>
            <a:r>
              <a:rPr lang="en-US" sz="825" dirty="0"/>
              <a:t> timeline: Steffen, Will. Notes: (</a:t>
            </a:r>
            <a:r>
              <a:rPr lang="en-US" sz="825" dirty="0" err="1"/>
              <a:t>i</a:t>
            </a:r>
            <a:r>
              <a:rPr lang="en-US" sz="825" dirty="0"/>
              <a:t>) the estimates of human migration patterns (dates etc.) come from a wide variety of sources on human migration out of Africa, and (ii) the actual timeline of temperature changes comes from the GRIP (Greenland) ice core, as published in: </a:t>
            </a:r>
            <a:r>
              <a:rPr lang="en-US" sz="825" dirty="0" err="1"/>
              <a:t>Ganopolski</a:t>
            </a:r>
            <a:r>
              <a:rPr lang="en-US" sz="825" dirty="0"/>
              <a:t> A and </a:t>
            </a:r>
            <a:r>
              <a:rPr lang="en-US" sz="825" dirty="0" err="1"/>
              <a:t>Rahmstorf</a:t>
            </a:r>
            <a:r>
              <a:rPr lang="en-US" sz="825" dirty="0"/>
              <a:t> S (2001) Rapid changes of glacial climate simulated in a coupled climate model. Nature 409: 153-158.</a:t>
            </a:r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North American and Eurasian ice sheets: Patton, H., Hubbard, A., </a:t>
            </a:r>
            <a:r>
              <a:rPr lang="en-US" sz="825" dirty="0" err="1"/>
              <a:t>Andreassen</a:t>
            </a:r>
            <a:r>
              <a:rPr lang="en-US" sz="825" dirty="0"/>
              <a:t>, K., </a:t>
            </a:r>
            <a:r>
              <a:rPr lang="en-US" sz="825" dirty="0" err="1"/>
              <a:t>Winsborrow</a:t>
            </a:r>
            <a:r>
              <a:rPr lang="en-US" sz="825" dirty="0"/>
              <a:t>, M., </a:t>
            </a:r>
            <a:r>
              <a:rPr lang="en-US" sz="825" dirty="0" err="1"/>
              <a:t>Stroeven</a:t>
            </a:r>
            <a:r>
              <a:rPr lang="en-US" sz="825" dirty="0"/>
              <a:t>, A.P., 2016. The build-up, configuration, and dynamical sensitivity of the Eurasian ice-sheet complex to Late </a:t>
            </a:r>
            <a:r>
              <a:rPr lang="en-US" sz="825" dirty="0" err="1"/>
              <a:t>Weichselian</a:t>
            </a:r>
            <a:r>
              <a:rPr lang="en-US" sz="825" dirty="0"/>
              <a:t> climatic and oceanic forcing. Quaternary Science Reviews 153, 97–121. </a:t>
            </a:r>
            <a:r>
              <a:rPr lang="en-US" sz="825" dirty="0">
                <a:hlinkClick r:id="rId9"/>
              </a:rPr>
              <a:t>https://doi.org/10.1016/j.quascirev.2016.10.009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Greenland: NASA Visualization, </a:t>
            </a:r>
            <a:r>
              <a:rPr lang="en-US" sz="825" dirty="0">
                <a:hlinkClick r:id="rId10"/>
              </a:rPr>
              <a:t>https://www.astrobio.net/also-in-news/greenland-ice-sheet-vulnerable-climate-change-previously-thought/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Antarctica: Eales, Philip, Planetary Visions, </a:t>
            </a:r>
            <a:r>
              <a:rPr lang="en-US" sz="825" dirty="0">
                <a:hlinkClick r:id="rId11"/>
              </a:rPr>
              <a:t>https://climate.nasa.gov/news/2749/ramp-up-in-antarctic-ice-loss-speeds-sea-level-rise/</a:t>
            </a:r>
            <a:r>
              <a:rPr lang="en-US" sz="825" dirty="0"/>
              <a:t> </a:t>
            </a:r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 err="1"/>
              <a:t>Corell</a:t>
            </a:r>
            <a:r>
              <a:rPr lang="en-US" sz="825" dirty="0"/>
              <a:t>, Robert, </a:t>
            </a:r>
            <a:r>
              <a:rPr lang="en-US" sz="825" dirty="0">
                <a:hlinkClick r:id="rId12"/>
              </a:rPr>
              <a:t>http://www.climatecodered.org/2011/01/rethinking-safe-climate-have-we-already.html</a:t>
            </a:r>
            <a:r>
              <a:rPr lang="en-US" sz="825" dirty="0"/>
              <a:t> </a:t>
            </a:r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Larsen B: NASA, </a:t>
            </a:r>
            <a:r>
              <a:rPr lang="en-US" sz="825" dirty="0">
                <a:hlinkClick r:id="rId13"/>
              </a:rPr>
              <a:t>https://www.livescience.com/42562-antarctic-ice-shelf-collapse-cause.html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Sea Level Equivalents: Davies, Bethan, 2019, </a:t>
            </a:r>
            <a:r>
              <a:rPr lang="en-US" sz="825" dirty="0">
                <a:hlinkClick r:id="rId14"/>
              </a:rPr>
              <a:t>http://www.antarcticglaciers.org/glaciers-and-climate/what-is-the-global-volume-of-land-ice-and-how-is-it-changing/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Mountain Glaciers: NASA, </a:t>
            </a:r>
            <a:r>
              <a:rPr lang="en-US" sz="825" dirty="0">
                <a:hlinkClick r:id="rId15"/>
              </a:rPr>
              <a:t>https://www.nasa.gov/feature/goddard/2019/a-decade-of-icebridge-alaska-flights</a:t>
            </a:r>
            <a:endParaRPr lang="en-US" sz="825" dirty="0"/>
          </a:p>
          <a:p>
            <a:pPr marL="395288" indent="-395288"/>
            <a:endParaRPr lang="en-US" sz="825" dirty="0"/>
          </a:p>
          <a:p>
            <a:pPr marL="395288" indent="-395288"/>
            <a:r>
              <a:rPr lang="en-US" sz="825" dirty="0"/>
              <a:t>Milankovitch cycles, UCAR, </a:t>
            </a:r>
            <a:r>
              <a:rPr lang="en-US" sz="825" dirty="0">
                <a:hlinkClick r:id="rId16"/>
              </a:rPr>
              <a:t>https://www.universetoday.com/39012/milankovitch-cycle/</a:t>
            </a:r>
            <a:endParaRPr lang="en-US" sz="825" dirty="0"/>
          </a:p>
        </p:txBody>
      </p:sp>
    </p:spTree>
    <p:extLst>
      <p:ext uri="{BB962C8B-B14F-4D97-AF65-F5344CB8AC3E}">
        <p14:creationId xmlns:p14="http://schemas.microsoft.com/office/powerpoint/2010/main" val="12031617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Acknowledgements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6386" y="1025351"/>
            <a:ext cx="66940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This Polar </a:t>
            </a:r>
            <a:r>
              <a:rPr lang="en-US" sz="1800" dirty="0" err="1"/>
              <a:t>ENgagement</a:t>
            </a:r>
            <a:r>
              <a:rPr lang="en-US" sz="1800" dirty="0"/>
              <a:t> through </a:t>
            </a:r>
            <a:r>
              <a:rPr lang="en-US" sz="1800" dirty="0" err="1"/>
              <a:t>GUided</a:t>
            </a:r>
            <a:r>
              <a:rPr lang="en-US" sz="1800" dirty="0"/>
              <a:t> </a:t>
            </a:r>
            <a:r>
              <a:rPr lang="en-US" sz="1800" dirty="0" err="1"/>
              <a:t>INquiry</a:t>
            </a:r>
            <a:r>
              <a:rPr lang="en-US" sz="1800" dirty="0"/>
              <a:t> (PENGUIN) module was created with funding from the National Science Foundation. Creative Commons Copyright. </a:t>
            </a:r>
          </a:p>
          <a:p>
            <a:endParaRPr lang="en-US" sz="1800" dirty="0"/>
          </a:p>
          <a:p>
            <a:r>
              <a:rPr lang="en-US" sz="1800" dirty="0"/>
              <a:t>You may freely use and share with attribution to the PENGUIN project as follows:  </a:t>
            </a:r>
          </a:p>
          <a:p>
            <a:endParaRPr lang="en-US" sz="1800" dirty="0"/>
          </a:p>
          <a:p>
            <a:r>
              <a:rPr lang="en-US" sz="1800" dirty="0"/>
              <a:t>Rowe, P.M. et al (2020): Integrating polar research into undergraduate curricula using computational guided inquiry, Journal of Geoscience Education, https://</a:t>
            </a:r>
            <a:r>
              <a:rPr lang="en-US" sz="1800" dirty="0" err="1"/>
              <a:t>doi.org</a:t>
            </a:r>
            <a:r>
              <a:rPr lang="en-US" sz="1800" dirty="0"/>
              <a:t>/10.1080/10899995.2020.1768004.</a:t>
            </a:r>
          </a:p>
        </p:txBody>
      </p:sp>
      <p:pic>
        <p:nvPicPr>
          <p:cNvPr id="5" name="Picture 4" descr="ups_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15" y="4166349"/>
            <a:ext cx="1042515" cy="990905"/>
          </a:xfrm>
          <a:prstGeom prst="rect">
            <a:avLst/>
          </a:prstGeom>
        </p:spPr>
      </p:pic>
      <p:pic>
        <p:nvPicPr>
          <p:cNvPr id="6" name="Picture 5" descr="n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946"/>
            <a:ext cx="1140617" cy="1147209"/>
          </a:xfrm>
          <a:prstGeom prst="rect">
            <a:avLst/>
          </a:prstGeom>
        </p:spPr>
      </p:pic>
      <p:pic>
        <p:nvPicPr>
          <p:cNvPr id="4" name="Picture 3" descr="Nwra_logo_blue_alpha_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643" y="4375142"/>
            <a:ext cx="1363823" cy="5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03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Check out other PENGUIN modules</a:t>
            </a:r>
          </a:p>
        </p:txBody>
      </p:sp>
      <p:pic>
        <p:nvPicPr>
          <p:cNvPr id="5" name="Picture 4" descr="ups_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15" y="4166349"/>
            <a:ext cx="1042515" cy="990905"/>
          </a:xfrm>
          <a:prstGeom prst="rect">
            <a:avLst/>
          </a:prstGeom>
        </p:spPr>
      </p:pic>
      <p:pic>
        <p:nvPicPr>
          <p:cNvPr id="6" name="Picture 5" descr="n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946"/>
            <a:ext cx="1140617" cy="1147209"/>
          </a:xfrm>
          <a:prstGeom prst="rect">
            <a:avLst/>
          </a:prstGeom>
        </p:spPr>
      </p:pic>
      <p:pic>
        <p:nvPicPr>
          <p:cNvPr id="4" name="Picture 3" descr="Nwra_logo_blue_alpha_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889" y="4469054"/>
            <a:ext cx="1363823" cy="5947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1256" y="774978"/>
            <a:ext cx="7096535" cy="4411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350"/>
              </a:spcBef>
            </a:pPr>
            <a:r>
              <a:rPr lang="en-US" sz="1800" dirty="0">
                <a:hlinkClick r:id="rId6"/>
              </a:rPr>
              <a:t>Processing Images of Arctic Ice</a:t>
            </a:r>
            <a:r>
              <a:rPr lang="en-US" sz="1800" dirty="0"/>
              <a:t>: Explore image processing of polar satellite images.</a:t>
            </a:r>
          </a:p>
          <a:p>
            <a:pPr>
              <a:spcBef>
                <a:spcPts val="1350"/>
              </a:spcBef>
            </a:pPr>
            <a:r>
              <a:rPr lang="en-US" sz="1800" dirty="0">
                <a:hlinkClick r:id="rId7"/>
              </a:rPr>
              <a:t>Ice Cores and Climate Change</a:t>
            </a:r>
            <a:r>
              <a:rPr lang="en-US" sz="1800" dirty="0"/>
              <a:t>: Work with data from ice cores from the East Antarctic Ice Sheet and Greenland, to explore earth's past climate and glacial cycles.</a:t>
            </a:r>
          </a:p>
          <a:p>
            <a:pPr>
              <a:spcBef>
                <a:spcPts val="1350"/>
              </a:spcBef>
            </a:pPr>
            <a:r>
              <a:rPr lang="en-US" sz="1800" dirty="0">
                <a:hlinkClick r:id="rId8"/>
              </a:rPr>
              <a:t>Heat flux through Permafrost</a:t>
            </a:r>
            <a:r>
              <a:rPr lang="en-US" sz="1800" dirty="0"/>
              <a:t>: Learn what permafrost is and how it is impacted by climate change, and calculate heat flux through permafrost. </a:t>
            </a:r>
          </a:p>
          <a:p>
            <a:pPr>
              <a:spcBef>
                <a:spcPts val="1350"/>
              </a:spcBef>
            </a:pPr>
            <a:r>
              <a:rPr lang="en-US" sz="1800" dirty="0">
                <a:hlinkClick r:id="rId9"/>
              </a:rPr>
              <a:t>Polar spectra and Quantum Mechanics</a:t>
            </a:r>
            <a:r>
              <a:rPr lang="en-US" sz="1800" dirty="0"/>
              <a:t>: Learn about the greenhouse effect by examining infrared emission spectra of the polar atmosphere.</a:t>
            </a:r>
          </a:p>
          <a:p>
            <a:pPr>
              <a:spcBef>
                <a:spcPts val="1350"/>
              </a:spcBef>
            </a:pPr>
            <a:r>
              <a:rPr lang="en-US" sz="1800" dirty="0">
                <a:hlinkClick r:id="rId10"/>
              </a:rPr>
              <a:t>Thermodynamics of Arctic Ice melt</a:t>
            </a:r>
            <a:r>
              <a:rPr lang="en-US" sz="1800" dirty="0"/>
              <a:t>: Explore Arctic sea ice extent and calculate the amount of heat required to melt Arctic sea ice</a:t>
            </a:r>
          </a:p>
        </p:txBody>
      </p:sp>
    </p:spTree>
    <p:extLst>
      <p:ext uri="{BB962C8B-B14F-4D97-AF65-F5344CB8AC3E}">
        <p14:creationId xmlns:p14="http://schemas.microsoft.com/office/powerpoint/2010/main" val="81580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5334000" y="86732"/>
            <a:ext cx="3576917" cy="2438288"/>
          </a:xfrm>
          <a:prstGeom prst="rect">
            <a:avLst/>
          </a:prstGeom>
        </p:spPr>
        <p:txBody>
          <a:bodyPr spcFirstLastPara="1" wrap="square" lIns="91440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solidFill>
                  <a:schemeClr val="tx1"/>
                </a:solidFill>
              </a:rPr>
              <a:t>Background: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solidFill>
                  <a:schemeClr val="tx1"/>
                </a:solidFill>
              </a:rPr>
              <a:t>Climate Change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2"/>
          </p:nvPr>
        </p:nvSpPr>
        <p:spPr>
          <a:xfrm>
            <a:off x="5402729" y="1987531"/>
            <a:ext cx="3065930" cy="15150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Climate changes naturally (but slowly)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Humans are changing climate change rapidly through emitting fossil fuels like CO</a:t>
            </a:r>
            <a:r>
              <a:rPr lang="en-US" baseline="-25000" dirty="0"/>
              <a:t>2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77675" y="4734875"/>
            <a:ext cx="25317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Lucian Dachman, Unsplash</a:t>
            </a:r>
            <a:endParaRPr sz="1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C7CE4-F188-4F4B-943A-18F448A03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79"/>
            <a:ext cx="5201949" cy="5143500"/>
          </a:xfrm>
          <a:prstGeom prst="rect">
            <a:avLst/>
          </a:prstGeom>
        </p:spPr>
      </p:pic>
      <p:sp>
        <p:nvSpPr>
          <p:cNvPr id="14" name="Google Shape;169;p28">
            <a:extLst>
              <a:ext uri="{FF2B5EF4-FFF2-40B4-BE49-F238E27FC236}">
                <a16:creationId xmlns:a16="http://schemas.microsoft.com/office/drawing/2014/main" id="{3CC4B15A-757A-074A-BD71-58F87BF02C76}"/>
              </a:ext>
            </a:extLst>
          </p:cNvPr>
          <p:cNvSpPr txBox="1">
            <a:spLocks/>
          </p:cNvSpPr>
          <p:nvPr/>
        </p:nvSpPr>
        <p:spPr>
          <a:xfrm>
            <a:off x="5271647" y="4480113"/>
            <a:ext cx="3531294" cy="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US" sz="1200" dirty="0"/>
              <a:t>Carbon Dioxide Surface Concentration, from </a:t>
            </a:r>
            <a:r>
              <a:rPr lang="en-US" sz="1200" dirty="0" err="1"/>
              <a:t>earth.nullschool.net</a:t>
            </a:r>
            <a:r>
              <a:rPr lang="en-US" sz="1200" dirty="0"/>
              <a:t> on Dec. 4, 2020, 09:31 PT.</a:t>
            </a:r>
          </a:p>
        </p:txBody>
      </p:sp>
    </p:spTree>
    <p:extLst>
      <p:ext uri="{BB962C8B-B14F-4D97-AF65-F5344CB8AC3E}">
        <p14:creationId xmlns:p14="http://schemas.microsoft.com/office/powerpoint/2010/main" val="52086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563881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Natural Climate change is driven by orbital cycles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82D0F9-5F28-C74E-BC68-F5DDA8318369}"/>
              </a:ext>
            </a:extLst>
          </p:cNvPr>
          <p:cNvGrpSpPr/>
          <p:nvPr/>
        </p:nvGrpSpPr>
        <p:grpSpPr>
          <a:xfrm>
            <a:off x="126970" y="1030118"/>
            <a:ext cx="8890060" cy="3662221"/>
            <a:chOff x="152347" y="1082940"/>
            <a:chExt cx="11853413" cy="4882961"/>
          </a:xfrm>
        </p:grpSpPr>
        <p:pic>
          <p:nvPicPr>
            <p:cNvPr id="1026" name="Picture 2" descr="https://www.universetoday.com/wp-content/uploads/2009/09/620px-milankovitchcycles.jpg">
              <a:extLst>
                <a:ext uri="{FF2B5EF4-FFF2-40B4-BE49-F238E27FC236}">
                  <a16:creationId xmlns:a16="http://schemas.microsoft.com/office/drawing/2014/main" id="{131FAE66-3CF9-C64D-90A4-6059FC8F0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47" y="1082940"/>
              <a:ext cx="6803227" cy="488296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2C4EC5-EBF1-C843-820D-03CC8FDB9DC4}"/>
                </a:ext>
              </a:extLst>
            </p:cNvPr>
            <p:cNvSpPr/>
            <p:nvPr/>
          </p:nvSpPr>
          <p:spPr>
            <a:xfrm>
              <a:off x="186240" y="5340832"/>
              <a:ext cx="1181952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Courtesy UCAR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AFED7FC-ADA3-B144-B902-A62DAD881262}"/>
              </a:ext>
            </a:extLst>
          </p:cNvPr>
          <p:cNvSpPr txBox="1"/>
          <p:nvPr/>
        </p:nvSpPr>
        <p:spPr>
          <a:xfrm>
            <a:off x="5216680" y="887611"/>
            <a:ext cx="3927320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Orbital cycles change how much sunlight reaches the earth, hence can drive glaciation/deglaciation cycles.</a:t>
            </a:r>
          </a:p>
          <a:p>
            <a:endParaRPr lang="en-US" sz="1700" dirty="0"/>
          </a:p>
          <a:p>
            <a:r>
              <a:rPr lang="en-US" sz="1700" dirty="0"/>
              <a:t>The catch: Orbital-related changes in solar energy aren’t big enough on their own. They needed some kind of </a:t>
            </a:r>
            <a:r>
              <a:rPr lang="en-US" sz="1700" b="1" dirty="0"/>
              <a:t>climate amplifier </a:t>
            </a:r>
            <a:r>
              <a:rPr lang="en-US" sz="1700" dirty="0"/>
              <a:t>(like CO</a:t>
            </a:r>
            <a:r>
              <a:rPr lang="en-US" sz="1700" baseline="-25000" dirty="0"/>
              <a:t>2</a:t>
            </a:r>
            <a:r>
              <a:rPr lang="en-US" sz="1700" dirty="0"/>
              <a:t>)</a:t>
            </a:r>
          </a:p>
          <a:p>
            <a:endParaRPr lang="en-US" sz="1700" dirty="0"/>
          </a:p>
          <a:p>
            <a:r>
              <a:rPr lang="en-US" sz="1700" dirty="0"/>
              <a:t>CO</a:t>
            </a:r>
            <a:r>
              <a:rPr lang="en-US" sz="1700" baseline="-25000" dirty="0"/>
              <a:t>2</a:t>
            </a:r>
            <a:r>
              <a:rPr lang="en-US" sz="1700" dirty="0"/>
              <a:t> amplifies warming &amp; cooling: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Warming oceans release CO</a:t>
            </a:r>
            <a:r>
              <a:rPr lang="en-US" sz="1700" baseline="-25000" dirty="0"/>
              <a:t>2</a:t>
            </a:r>
            <a:r>
              <a:rPr lang="en-US" sz="17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When seas are warmer, phytoplankton uptake less CO</a:t>
            </a:r>
            <a:r>
              <a:rPr lang="en-US" sz="1700" baseline="-25000" dirty="0"/>
              <a:t>2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506712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Natural Climate Change over the last 100,000 years</a:t>
            </a: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" b="26253"/>
          <a:stretch/>
        </p:blipFill>
        <p:spPr bwMode="auto">
          <a:xfrm>
            <a:off x="0" y="943496"/>
            <a:ext cx="8168640" cy="24960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83A9C5-27A6-9040-B85F-9E709DDEC80C}"/>
              </a:ext>
            </a:extLst>
          </p:cNvPr>
          <p:cNvSpPr txBox="1"/>
          <p:nvPr/>
        </p:nvSpPr>
        <p:spPr>
          <a:xfrm>
            <a:off x="1359404" y="3563029"/>
            <a:ext cx="6088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 </a:t>
            </a:r>
            <a:r>
              <a:rPr lang="en-US" sz="1800" dirty="0" err="1"/>
              <a:t>kyr</a:t>
            </a:r>
            <a:r>
              <a:rPr lang="en-US" sz="1800" dirty="0"/>
              <a:t> = 1000 years</a:t>
            </a:r>
          </a:p>
          <a:p>
            <a:r>
              <a:rPr lang="en-US" sz="1800" dirty="0"/>
              <a:t>Can you identify important human events around these times?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EA6942-1594-FD40-9B8B-6C704D932601}"/>
                  </a:ext>
                </a:extLst>
              </p:cNvPr>
              <p:cNvSpPr txBox="1"/>
              <p:nvPr/>
            </p:nvSpPr>
            <p:spPr>
              <a:xfrm>
                <a:off x="8168640" y="1722120"/>
                <a:ext cx="8534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EA6942-1594-FD40-9B8B-6C704D93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40" y="1722120"/>
                <a:ext cx="8534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8111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Natural Climate Change over the last 100,000 years</a:t>
            </a: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171450" y="658698"/>
            <a:ext cx="8508569" cy="3384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479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843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Natural Climate Change over the last 100,000 years</a:t>
            </a: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171450" y="658698"/>
            <a:ext cx="8508569" cy="3384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89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l="1314" r="1314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291900" y="-222425"/>
            <a:ext cx="48135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Seasonal CO2 Cycle at Mauna Loa </a:t>
            </a:r>
            <a:endParaRPr b="1" dirty="0"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291899" y="965847"/>
            <a:ext cx="4618303" cy="2491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Black line</a:t>
            </a:r>
            <a:r>
              <a:rPr lang="en" dirty="0"/>
              <a:t>: average seasonal cycle determined from the observations (monthly mean aggregated)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Red box</a:t>
            </a:r>
            <a:r>
              <a:rPr lang="en" dirty="0"/>
              <a:t>: Standard Error of each aggregated monthly mean value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Blue line</a:t>
            </a:r>
            <a:r>
              <a:rPr lang="en" dirty="0"/>
              <a:t>: average seasonal cycle based on the reference Marine Boundary Layer (MLB) time series at same latitude</a:t>
            </a:r>
            <a:endParaRPr dirty="0"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2"/>
          </p:nvPr>
        </p:nvSpPr>
        <p:spPr>
          <a:xfrm>
            <a:off x="291898" y="3772125"/>
            <a:ext cx="4418555" cy="961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Green line: </a:t>
            </a:r>
            <a:r>
              <a:rPr lang="en" dirty="0"/>
              <a:t>difference between the average seasonal cycle derived from the Mauna Loa data vs. the MLB reference</a:t>
            </a:r>
            <a:endParaRPr dirty="0"/>
          </a:p>
        </p:txBody>
      </p:sp>
      <p:sp>
        <p:nvSpPr>
          <p:cNvPr id="161" name="Google Shape;161;p27"/>
          <p:cNvSpPr txBox="1"/>
          <p:nvPr/>
        </p:nvSpPr>
        <p:spPr>
          <a:xfrm>
            <a:off x="5599500" y="4829800"/>
            <a:ext cx="35445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Source: ESRL Global Monitoring Laboratory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>
            <a:spLocks noGrp="1"/>
          </p:cNvSpPr>
          <p:nvPr>
            <p:ph type="title"/>
          </p:nvPr>
        </p:nvSpPr>
        <p:spPr>
          <a:xfrm>
            <a:off x="311700" y="89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Climate Change: Receding Sea Ice Extent in Utqiagvik, AK</a:t>
            </a:r>
            <a:endParaRPr sz="3000" b="1"/>
          </a:p>
        </p:txBody>
      </p:sp>
      <p:sp>
        <p:nvSpPr>
          <p:cNvPr id="212" name="Google Shape;212;p34"/>
          <p:cNvSpPr txBox="1">
            <a:spLocks noGrp="1"/>
          </p:cNvSpPr>
          <p:nvPr>
            <p:ph type="body" idx="1"/>
          </p:nvPr>
        </p:nvSpPr>
        <p:spPr>
          <a:xfrm>
            <a:off x="311700" y="1225900"/>
            <a:ext cx="8520600" cy="3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</a:t>
            </a:r>
            <a:endParaRPr/>
          </a:p>
        </p:txBody>
      </p:sp>
      <p:pic>
        <p:nvPicPr>
          <p:cNvPr id="213" name="Google Shape;213;p34"/>
          <p:cNvPicPr preferRelativeResize="0"/>
          <p:nvPr/>
        </p:nvPicPr>
        <p:blipFill rotWithShape="1">
          <a:blip r:embed="rId3">
            <a:alphaModFix/>
          </a:blip>
          <a:srcRect r="-34174" b="-32590"/>
          <a:stretch/>
        </p:blipFill>
        <p:spPr>
          <a:xfrm>
            <a:off x="311700" y="1152475"/>
            <a:ext cx="8475226" cy="22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/>
        </p:nvSpPr>
        <p:spPr>
          <a:xfrm>
            <a:off x="437575" y="3302400"/>
            <a:ext cx="64068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Figure shows receding sea ice extent from 2000 to 2012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00FF"/>
                </a:highlight>
              </a:rPr>
              <a:t>Pink line</a:t>
            </a:r>
            <a:r>
              <a:rPr lang="en"/>
              <a:t>: October median ice extent (median: middle value in a range of numbers)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White shows areas with at least 15% ice cover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from National Snow and Ice Data Center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l="20368" r="20368"/>
          <a:stretch/>
        </p:blipFill>
        <p:spPr>
          <a:xfrm>
            <a:off x="-25" y="0"/>
            <a:ext cx="6096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6293125" y="627529"/>
            <a:ext cx="2665500" cy="797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Utqiagvik</a:t>
            </a:r>
            <a:r>
              <a:rPr lang="en" dirty="0"/>
              <a:t>, Alaska:</a:t>
            </a:r>
            <a:endParaRPr dirty="0"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6293125" y="1664950"/>
            <a:ext cx="2665500" cy="25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Formerly known as Barrow , Alaska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Located in the Arctic Circle (polar)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Home to the Inupiat (an indigenous Inuit ethnic group) for more than 1,500 years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9" name="Google Shape;189;p31"/>
          <p:cNvSpPr txBox="1"/>
          <p:nvPr/>
        </p:nvSpPr>
        <p:spPr>
          <a:xfrm>
            <a:off x="4139725" y="4912325"/>
            <a:ext cx="1956600" cy="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Source: unknown author, Wikimedia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389416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55CFCA2-CD59-934D-951D-82B4D14E982B}"/>
              </a:ext>
            </a:extLst>
          </p:cNvPr>
          <p:cNvSpPr/>
          <p:nvPr/>
        </p:nvSpPr>
        <p:spPr>
          <a:xfrm>
            <a:off x="3256800" y="0"/>
            <a:ext cx="58872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77675" y="4734875"/>
            <a:ext cx="25317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Lucian Dachman, Unsplash</a:t>
            </a:r>
            <a:endParaRPr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CF247B-1382-7D47-9F8A-9164131C6A4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4AAFF6-BABD-5C4E-91AA-5A43F137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6" y="38101"/>
            <a:ext cx="7812008" cy="5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7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4098073" cy="1362450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The “Last Glacial Maximum” Great ice sheets of 20,000 years ago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D443ABC-95D6-2145-A5F2-A54927E66875}"/>
              </a:ext>
            </a:extLst>
          </p:cNvPr>
          <p:cNvGrpSpPr/>
          <p:nvPr/>
        </p:nvGrpSpPr>
        <p:grpSpPr>
          <a:xfrm>
            <a:off x="1" y="1362448"/>
            <a:ext cx="4761260" cy="3707414"/>
            <a:chOff x="-20972" y="1898488"/>
            <a:chExt cx="6414385" cy="4925668"/>
          </a:xfrm>
        </p:grpSpPr>
        <p:pic>
          <p:nvPicPr>
            <p:cNvPr id="4098" name="Picture 2" descr="https://ars.els-cdn.com/content/image/1-s2.0-S0277379116304498-gr1_lrg.jpg">
              <a:extLst>
                <a:ext uri="{FF2B5EF4-FFF2-40B4-BE49-F238E27FC236}">
                  <a16:creationId xmlns:a16="http://schemas.microsoft.com/office/drawing/2014/main" id="{F1C64D00-D26B-4242-880D-58EC4F58C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972" y="2360153"/>
              <a:ext cx="5068966" cy="391664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42FBEE-4E3F-7A45-97EA-725136E4477A}"/>
                </a:ext>
              </a:extLst>
            </p:cNvPr>
            <p:cNvSpPr/>
            <p:nvPr/>
          </p:nvSpPr>
          <p:spPr>
            <a:xfrm>
              <a:off x="543848" y="1898488"/>
              <a:ext cx="5811836" cy="49069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800" dirty="0"/>
                <a:t>North American and Eurasian ice sheets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35F3D5-D4D4-B942-A204-6FFCE0524CCC}"/>
                </a:ext>
              </a:extLst>
            </p:cNvPr>
            <p:cNvSpPr/>
            <p:nvPr/>
          </p:nvSpPr>
          <p:spPr>
            <a:xfrm>
              <a:off x="43358" y="6333462"/>
              <a:ext cx="6350055" cy="490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/>
                <a:t>Courtesy Henry Patton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F07683-4A6C-AF4D-92A2-1533A8AE056B}"/>
              </a:ext>
            </a:extLst>
          </p:cNvPr>
          <p:cNvGrpSpPr/>
          <p:nvPr/>
        </p:nvGrpSpPr>
        <p:grpSpPr>
          <a:xfrm>
            <a:off x="4421695" y="2342976"/>
            <a:ext cx="4470896" cy="2800524"/>
            <a:chOff x="5895593" y="3123968"/>
            <a:chExt cx="5961195" cy="37340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8F2923-54E4-8E43-BA75-AE96ED730EC3}"/>
                </a:ext>
              </a:extLst>
            </p:cNvPr>
            <p:cNvGrpSpPr/>
            <p:nvPr/>
          </p:nvGrpSpPr>
          <p:grpSpPr>
            <a:xfrm>
              <a:off x="5895593" y="3123968"/>
              <a:ext cx="5961195" cy="3734032"/>
              <a:chOff x="-1529396" y="3825097"/>
              <a:chExt cx="6393411" cy="3600353"/>
            </a:xfrm>
          </p:grpSpPr>
          <p:pic>
            <p:nvPicPr>
              <p:cNvPr id="15" name="Picture 4" descr="https://d3i6fh83elv35t.cloudfront.net/static/2018/06/Antarctica-ice-loss-2.gif">
                <a:extLst>
                  <a:ext uri="{FF2B5EF4-FFF2-40B4-BE49-F238E27FC236}">
                    <a16:creationId xmlns:a16="http://schemas.microsoft.com/office/drawing/2014/main" id="{956CE05D-FA5D-3B4B-BC8B-C62A2C6288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29396" y="3825097"/>
                <a:ext cx="6393411" cy="3600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F34421B-66A9-FB47-A982-FB0DF55DA2EB}"/>
                  </a:ext>
                </a:extLst>
              </p:cNvPr>
              <p:cNvSpPr/>
              <p:nvPr/>
            </p:nvSpPr>
            <p:spPr>
              <a:xfrm>
                <a:off x="2190384" y="4071196"/>
                <a:ext cx="1731149" cy="4748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Antarctica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F0C1E0-19F4-814C-B917-1F2E9D6BD591}"/>
                </a:ext>
              </a:extLst>
            </p:cNvPr>
            <p:cNvSpPr/>
            <p:nvPr/>
          </p:nvSpPr>
          <p:spPr>
            <a:xfrm>
              <a:off x="6043726" y="6245864"/>
              <a:ext cx="581306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Courtesy Philip Eales, Planetary Visions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BDA4C9-0514-8242-A725-46970240B5A9}"/>
              </a:ext>
            </a:extLst>
          </p:cNvPr>
          <p:cNvGrpSpPr/>
          <p:nvPr/>
        </p:nvGrpSpPr>
        <p:grpSpPr>
          <a:xfrm>
            <a:off x="4729239" y="131165"/>
            <a:ext cx="3855806" cy="2148542"/>
            <a:chOff x="5464096" y="1873271"/>
            <a:chExt cx="5555844" cy="3125162"/>
          </a:xfrm>
        </p:grpSpPr>
        <p:pic>
          <p:nvPicPr>
            <p:cNvPr id="4100" name="Picture 4" descr="The Greenland Ice Sheet (Jonathan Bamber / University of Bristol / NASA’s Goddard Space Flight Center Scientific Visualization Studio)">
              <a:extLst>
                <a:ext uri="{FF2B5EF4-FFF2-40B4-BE49-F238E27FC236}">
                  <a16:creationId xmlns:a16="http://schemas.microsoft.com/office/drawing/2014/main" id="{5F3C3CD3-87C5-7A4F-8A4F-59814E0B5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096" y="1873271"/>
              <a:ext cx="5555844" cy="31251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0E19A6-1349-BF4B-97A4-608FCEABBDDA}"/>
                </a:ext>
              </a:extLst>
            </p:cNvPr>
            <p:cNvSpPr/>
            <p:nvPr/>
          </p:nvSpPr>
          <p:spPr>
            <a:xfrm>
              <a:off x="8662631" y="2101294"/>
              <a:ext cx="1850790" cy="5372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800" dirty="0"/>
                <a:t>Greenland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EA771D3-A531-FA43-92A6-5A269371409E}"/>
              </a:ext>
            </a:extLst>
          </p:cNvPr>
          <p:cNvSpPr/>
          <p:nvPr/>
        </p:nvSpPr>
        <p:spPr>
          <a:xfrm>
            <a:off x="4729239" y="1918954"/>
            <a:ext cx="4359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Courtesy NASA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7932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4098073" cy="121396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Lots of melting in the last 20,000 years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ABA177-8BEE-9941-B28C-0C98C4AE437D}"/>
              </a:ext>
            </a:extLst>
          </p:cNvPr>
          <p:cNvSpPr/>
          <p:nvPr/>
        </p:nvSpPr>
        <p:spPr>
          <a:xfrm>
            <a:off x="4426138" y="1796092"/>
            <a:ext cx="3822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Courtesy NASA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48FED4-565C-AC42-8F6D-FDF73B0C5D4C}"/>
              </a:ext>
            </a:extLst>
          </p:cNvPr>
          <p:cNvSpPr/>
          <p:nvPr/>
        </p:nvSpPr>
        <p:spPr>
          <a:xfrm>
            <a:off x="5654386" y="4071020"/>
            <a:ext cx="2157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Courtesy NASA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9CBA8A-75C7-7545-A7EE-EB264B627455}"/>
              </a:ext>
            </a:extLst>
          </p:cNvPr>
          <p:cNvGrpSpPr/>
          <p:nvPr/>
        </p:nvGrpSpPr>
        <p:grpSpPr>
          <a:xfrm>
            <a:off x="-15729" y="1309566"/>
            <a:ext cx="4738707" cy="3753531"/>
            <a:chOff x="-20972" y="1746088"/>
            <a:chExt cx="6318276" cy="50047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443ABC-95D6-2145-A5F2-A54927E66875}"/>
                </a:ext>
              </a:extLst>
            </p:cNvPr>
            <p:cNvGrpSpPr/>
            <p:nvPr/>
          </p:nvGrpSpPr>
          <p:grpSpPr>
            <a:xfrm>
              <a:off x="-20972" y="1746088"/>
              <a:ext cx="6316821" cy="4378305"/>
              <a:chOff x="-20972" y="1898488"/>
              <a:chExt cx="6316821" cy="4378305"/>
            </a:xfrm>
          </p:grpSpPr>
          <p:pic>
            <p:nvPicPr>
              <p:cNvPr id="4098" name="Picture 2" descr="https://ars.els-cdn.com/content/image/1-s2.0-S0277379116304498-gr1_lrg.jpg">
                <a:extLst>
                  <a:ext uri="{FF2B5EF4-FFF2-40B4-BE49-F238E27FC236}">
                    <a16:creationId xmlns:a16="http://schemas.microsoft.com/office/drawing/2014/main" id="{F1C64D00-D26B-4242-880D-58EC4F58C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0972" y="2360153"/>
                <a:ext cx="5068966" cy="3916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C42FBEE-4E3F-7A45-97EA-725136E4477A}"/>
                  </a:ext>
                </a:extLst>
              </p:cNvPr>
              <p:cNvSpPr/>
              <p:nvPr/>
            </p:nvSpPr>
            <p:spPr>
              <a:xfrm>
                <a:off x="543848" y="1898488"/>
                <a:ext cx="5752001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North American and Eurasian ice sheets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559572B-4068-F345-BC63-DD1B86A1A61F}"/>
                </a:ext>
              </a:extLst>
            </p:cNvPr>
            <p:cNvGrpSpPr/>
            <p:nvPr/>
          </p:nvGrpSpPr>
          <p:grpSpPr>
            <a:xfrm>
              <a:off x="483265" y="2400438"/>
              <a:ext cx="3592892" cy="3349902"/>
              <a:chOff x="-297785" y="1619388"/>
              <a:chExt cx="3592892" cy="334990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86EE3B2-1A9F-CA45-B288-EB7B9259D0B3}"/>
                  </a:ext>
                </a:extLst>
              </p:cNvPr>
              <p:cNvCxnSpPr/>
              <p:nvPr/>
            </p:nvCxnSpPr>
            <p:spPr>
              <a:xfrm flipH="1">
                <a:off x="-297785" y="1746638"/>
                <a:ext cx="3592892" cy="3222652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6C065C1-0549-CD4C-BD01-8E1C45C83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267" y="1619388"/>
                <a:ext cx="3012840" cy="3349902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36F635F-809A-3645-AD6A-7258CE671269}"/>
                </a:ext>
              </a:extLst>
            </p:cNvPr>
            <p:cNvSpPr/>
            <p:nvPr/>
          </p:nvSpPr>
          <p:spPr>
            <a:xfrm>
              <a:off x="180332" y="6258353"/>
              <a:ext cx="6116972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/>
                <a:t>Courtesy Henry Patton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9B7374-9F36-F342-904A-85DA63D5BC9A}"/>
              </a:ext>
            </a:extLst>
          </p:cNvPr>
          <p:cNvGrpSpPr/>
          <p:nvPr/>
        </p:nvGrpSpPr>
        <p:grpSpPr>
          <a:xfrm>
            <a:off x="4421695" y="2342976"/>
            <a:ext cx="4470896" cy="2800524"/>
            <a:chOff x="-1529396" y="3825097"/>
            <a:chExt cx="6393411" cy="3600353"/>
          </a:xfrm>
        </p:grpSpPr>
        <p:pic>
          <p:nvPicPr>
            <p:cNvPr id="29" name="Picture 4" descr="https://d3i6fh83elv35t.cloudfront.net/static/2018/06/Antarctica-ice-loss-2.gif">
              <a:extLst>
                <a:ext uri="{FF2B5EF4-FFF2-40B4-BE49-F238E27FC236}">
                  <a16:creationId xmlns:a16="http://schemas.microsoft.com/office/drawing/2014/main" id="{C1CCA2A3-7E30-F340-AB0B-42FE332EA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9396" y="3825097"/>
              <a:ext cx="6393411" cy="360035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96E909-F18C-5442-89DD-4953A5D44A2C}"/>
                </a:ext>
              </a:extLst>
            </p:cNvPr>
            <p:cNvSpPr/>
            <p:nvPr/>
          </p:nvSpPr>
          <p:spPr>
            <a:xfrm>
              <a:off x="2190384" y="4071196"/>
              <a:ext cx="1731149" cy="4748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800" dirty="0"/>
                <a:t>Antarctica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76FBA7F-ECB7-7843-99B9-4E6064A2F29D}"/>
              </a:ext>
            </a:extLst>
          </p:cNvPr>
          <p:cNvGrpSpPr/>
          <p:nvPr/>
        </p:nvGrpSpPr>
        <p:grpSpPr>
          <a:xfrm>
            <a:off x="4729239" y="131165"/>
            <a:ext cx="3855806" cy="2148542"/>
            <a:chOff x="5464096" y="1873271"/>
            <a:chExt cx="5555844" cy="3125162"/>
          </a:xfrm>
        </p:grpSpPr>
        <p:pic>
          <p:nvPicPr>
            <p:cNvPr id="32" name="Picture 4" descr="The Greenland Ice Sheet (Jonathan Bamber / University of Bristol / NASA’s Goddard Space Flight Center Scientific Visualization Studio)">
              <a:extLst>
                <a:ext uri="{FF2B5EF4-FFF2-40B4-BE49-F238E27FC236}">
                  <a16:creationId xmlns:a16="http://schemas.microsoft.com/office/drawing/2014/main" id="{CD568DF6-7ABF-C74A-8AA7-DE69EEF54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096" y="1873271"/>
              <a:ext cx="5555844" cy="31251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BE1679-BC87-2C4B-B9FE-5938DCF46BE2}"/>
                </a:ext>
              </a:extLst>
            </p:cNvPr>
            <p:cNvSpPr/>
            <p:nvPr/>
          </p:nvSpPr>
          <p:spPr>
            <a:xfrm>
              <a:off x="8662631" y="2114728"/>
              <a:ext cx="1872209" cy="53721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800" dirty="0"/>
                <a:t>Greenland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DEE9103B-5C09-C64C-BD15-2D13E6D7FE6C}"/>
              </a:ext>
            </a:extLst>
          </p:cNvPr>
          <p:cNvSpPr/>
          <p:nvPr/>
        </p:nvSpPr>
        <p:spPr>
          <a:xfrm>
            <a:off x="4532796" y="4684398"/>
            <a:ext cx="4359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Courtesy Philip Eales, Planetary Visions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897BA0-9FA6-B141-ABDC-441B06153EBC}"/>
              </a:ext>
            </a:extLst>
          </p:cNvPr>
          <p:cNvSpPr/>
          <p:nvPr/>
        </p:nvSpPr>
        <p:spPr>
          <a:xfrm>
            <a:off x="4729239" y="1918954"/>
            <a:ext cx="4359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Courtesy NASA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36398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55CFCA2-CD59-934D-951D-82B4D14E982B}"/>
              </a:ext>
            </a:extLst>
          </p:cNvPr>
          <p:cNvSpPr/>
          <p:nvPr/>
        </p:nvSpPr>
        <p:spPr>
          <a:xfrm>
            <a:off x="3256800" y="0"/>
            <a:ext cx="58872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Google Shape;170;p28"/>
          <p:cNvSpPr txBox="1"/>
          <p:nvPr/>
        </p:nvSpPr>
        <p:spPr>
          <a:xfrm>
            <a:off x="177675" y="4734875"/>
            <a:ext cx="2531700" cy="1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Lucian Dachman, Unsplash</a:t>
            </a:r>
            <a:endParaRPr sz="10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DCF247B-1382-7D47-9F8A-9164131C6A4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4AAFF6-BABD-5C4E-91AA-5A43F137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6" y="38101"/>
            <a:ext cx="7812008" cy="505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96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447" y="0"/>
            <a:ext cx="2245659" cy="4890789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Climate has remained pretty steady in the last 10,000 years</a:t>
            </a:r>
            <a:br>
              <a:rPr lang="en-US" sz="2700" dirty="0">
                <a:solidFill>
                  <a:schemeClr val="bg1"/>
                </a:solidFill>
              </a:rPr>
            </a:br>
            <a:endParaRPr lang="en-US" sz="27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4C1D63-CBF0-2249-8E4E-70C19232F125}"/>
              </a:ext>
            </a:extLst>
          </p:cNvPr>
          <p:cNvGrpSpPr/>
          <p:nvPr/>
        </p:nvGrpSpPr>
        <p:grpSpPr>
          <a:xfrm>
            <a:off x="2232212" y="13995"/>
            <a:ext cx="7199828" cy="4876795"/>
            <a:chOff x="2976282" y="18660"/>
            <a:chExt cx="9599771" cy="6502393"/>
          </a:xfrm>
        </p:grpSpPr>
        <p:pic>
          <p:nvPicPr>
            <p:cNvPr id="16386" name="Picture 2" descr="Image result for temperature of the holocene">
              <a:extLst>
                <a:ext uri="{FF2B5EF4-FFF2-40B4-BE49-F238E27FC236}">
                  <a16:creationId xmlns:a16="http://schemas.microsoft.com/office/drawing/2014/main" id="{9C051530-6DBC-1849-A970-E65FCC2F0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7"/>
            <a:stretch/>
          </p:blipFill>
          <p:spPr bwMode="auto">
            <a:xfrm>
              <a:off x="2976282" y="18660"/>
              <a:ext cx="9197783" cy="650239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10CA76-26A7-6F4D-8C56-59BA0D1F6C5E}"/>
                </a:ext>
              </a:extLst>
            </p:cNvPr>
            <p:cNvSpPr/>
            <p:nvPr/>
          </p:nvSpPr>
          <p:spPr>
            <a:xfrm>
              <a:off x="9780104" y="4855169"/>
              <a:ext cx="2795949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/>
                <a:t>Image courtesy Robert </a:t>
              </a:r>
              <a:r>
                <a:rPr lang="en-US" sz="1800" dirty="0" err="1"/>
                <a:t>Corell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355759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2678</Words>
  <Application>Microsoft Macintosh PowerPoint</Application>
  <PresentationFormat>On-screen Show (16:9)</PresentationFormat>
  <Paragraphs>327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Cambria Math</vt:lpstr>
      <vt:lpstr>Times New Roman</vt:lpstr>
      <vt:lpstr>Verdana</vt:lpstr>
      <vt:lpstr>Simple Light</vt:lpstr>
      <vt:lpstr>Temperature and Atmospheric CO2  </vt:lpstr>
      <vt:lpstr>PowerPoint Presentation</vt:lpstr>
      <vt:lpstr>PowerPoint Presentation</vt:lpstr>
      <vt:lpstr>Natural Climate change is driven by orbital cycles</vt:lpstr>
      <vt:lpstr>PowerPoint Presentation</vt:lpstr>
      <vt:lpstr>The “Last Glacial Maximum” Great ice sheets of 20,000 years ago</vt:lpstr>
      <vt:lpstr>Lots of melting in the last 20,000 years</vt:lpstr>
      <vt:lpstr>PowerPoint Presentation</vt:lpstr>
      <vt:lpstr>Climate has remained pretty steady in the last 10,000 years </vt:lpstr>
      <vt:lpstr>Climate has remained pretty steady in the last 10,000 years  Until human-caused Climate Change began</vt:lpstr>
      <vt:lpstr>Disintegration of Larsen B in 2002</vt:lpstr>
      <vt:lpstr>What are the prospects for future sea level rise?</vt:lpstr>
      <vt:lpstr>PowerPoint Presentation</vt:lpstr>
      <vt:lpstr>Mauna Loa Atmospheric CO2 Observatory </vt:lpstr>
      <vt:lpstr>The Keeling Curve </vt:lpstr>
      <vt:lpstr>The Keeling Curve </vt:lpstr>
      <vt:lpstr>The Keeling Curve </vt:lpstr>
      <vt:lpstr>What Causes Seasonal Variation in the Keeling Curve?  </vt:lpstr>
      <vt:lpstr>PowerPoint Presentation</vt:lpstr>
      <vt:lpstr>Why Utqiagvik?</vt:lpstr>
      <vt:lpstr>Utqiagvik</vt:lpstr>
      <vt:lpstr>Climate Change in Utqiagvik  </vt:lpstr>
      <vt:lpstr>Utqiagvik Temperature Record Data </vt:lpstr>
      <vt:lpstr>PowerPoint Presentation</vt:lpstr>
      <vt:lpstr>PowerPoint Presentation</vt:lpstr>
      <vt:lpstr>Parts Of An Atom</vt:lpstr>
      <vt:lpstr>What Is An Isotope</vt:lpstr>
      <vt:lpstr>Isotopes</vt:lpstr>
      <vt:lpstr>Mass spectrometers measure isotope composition very precisely</vt:lpstr>
      <vt:lpstr> of water in the air and in the oceans</vt:lpstr>
      <vt:lpstr>–depleted water in the air eventually falls as snow</vt:lpstr>
      <vt:lpstr> as a thermometer of past climates</vt:lpstr>
      <vt:lpstr> as a thermometer of past climates</vt:lpstr>
      <vt:lpstr> as a thermometer of past climates</vt:lpstr>
      <vt:lpstr>PowerPoint Presentation</vt:lpstr>
      <vt:lpstr>References</vt:lpstr>
      <vt:lpstr>Acknowledgements</vt:lpstr>
      <vt:lpstr>Check out other PENGUIN modules</vt:lpstr>
      <vt:lpstr>PowerPoint Presentation</vt:lpstr>
      <vt:lpstr>Natural Climate Change over the last 100,000 years</vt:lpstr>
      <vt:lpstr>Natural Climate Change over the last 100,000 years</vt:lpstr>
      <vt:lpstr>Natural Climate Change over the last 100,000 years</vt:lpstr>
      <vt:lpstr>Seasonal CO2 Cycle at Mauna Loa </vt:lpstr>
      <vt:lpstr>Climate Change: Receding Sea Ice Extent in Utqiagvik, AK</vt:lpstr>
      <vt:lpstr>Utqiagvik, Alaska: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Keeling Curve &amp; Atmospheric CO2  </dc:title>
  <cp:lastModifiedBy>Microsoft Office User</cp:lastModifiedBy>
  <cp:revision>62</cp:revision>
  <dcterms:modified xsi:type="dcterms:W3CDTF">2020-12-04T21:21:55Z</dcterms:modified>
</cp:coreProperties>
</file>